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0" r:id="rId4"/>
    <p:sldId id="261" r:id="rId5"/>
    <p:sldId id="262" r:id="rId6"/>
    <p:sldId id="263" r:id="rId7"/>
    <p:sldId id="265" r:id="rId8"/>
    <p:sldId id="264" r:id="rId9"/>
    <p:sldId id="258" r:id="rId10"/>
    <p:sldId id="268" r:id="rId11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 userDrawn="1">
          <p15:clr>
            <a:srgbClr val="A4A3A4"/>
          </p15:clr>
        </p15:guide>
        <p15:guide id="2" pos="1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4F4B"/>
    <a:srgbClr val="2C1F53"/>
    <a:srgbClr val="FFFFFF"/>
    <a:srgbClr val="BB8A35"/>
    <a:srgbClr val="E5E2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/>
    <p:restoredTop sz="94558"/>
  </p:normalViewPr>
  <p:slideViewPr>
    <p:cSldViewPr snapToGrid="0" snapToObjects="1" showGuides="1">
      <p:cViewPr varScale="1">
        <p:scale>
          <a:sx n="116" d="100"/>
          <a:sy n="116" d="100"/>
        </p:scale>
        <p:origin x="1144" y="192"/>
      </p:cViewPr>
      <p:guideLst>
        <p:guide orient="horz" pos="164"/>
        <p:guide pos="1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25E6F-B7E1-5640-B854-3C6B0FD4ABDF}" type="datetimeFigureOut">
              <a:rPr lang="en-BR" smtClean="0"/>
              <a:t>22/05/21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469F6-0762-2C4A-B172-9044E983FE37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0293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69F6-0762-2C4A-B172-9044E983FE37}" type="slidenum">
              <a:rPr lang="en-BR" smtClean="0"/>
              <a:t>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51070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x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69F6-0762-2C4A-B172-9044E983FE37}" type="slidenum">
              <a:rPr lang="en-BR" smtClean="0"/>
              <a:t>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44741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69F6-0762-2C4A-B172-9044E983FE37}" type="slidenum">
              <a:rPr lang="en-BR" smtClean="0"/>
              <a:t>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23708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69F6-0762-2C4A-B172-9044E983FE37}" type="slidenum">
              <a:rPr lang="en-BR" smtClean="0"/>
              <a:t>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22339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sz="1200" dirty="0">
                <a:solidFill>
                  <a:srgbClr val="624F4B"/>
                </a:solidFill>
                <a:latin typeface="Avenir Next" panose="020B0503020202020204" pitchFamily="34" charset="0"/>
              </a:rPr>
              <a:t>8 de maio de 2021 </a:t>
            </a:r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69F6-0762-2C4A-B172-9044E983FE37}" type="slidenum">
              <a:rPr lang="en-BR" smtClean="0"/>
              <a:t>10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91205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95A7D-C291-4841-9CA6-0C2EACAB6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FD8073-EDD1-EC48-9FFB-5B08F4B95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F8236-55A6-C64A-A588-36FA0662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E0E7-735D-D646-9250-78FD51595730}" type="datetimeFigureOut">
              <a:rPr lang="en-BR" smtClean="0"/>
              <a:t>22/05/21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8FF2F-A4F3-9449-A4BC-A57623D4E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044C9-B8F1-874B-A8A0-0180042B2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E158-D41A-3640-8262-F2FE3916B61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90483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209E-61E8-204E-9AE5-05B1669B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5710AF-3354-F645-B4FC-AF947BE8E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A0C4D-A0CB-2343-8C00-7882D1A0A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E0E7-735D-D646-9250-78FD51595730}" type="datetimeFigureOut">
              <a:rPr lang="en-BR" smtClean="0"/>
              <a:t>22/05/21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1B4B5-699E-8C42-90AE-9E5A8308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C40FB-A883-0148-BF67-7270F7DD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E158-D41A-3640-8262-F2FE3916B61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2509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F405D1-F670-B24C-8706-8AF53690EA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97D40-242D-1440-9141-973E71680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83E08-E0DC-8B4E-AEAF-51A0F992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E0E7-735D-D646-9250-78FD51595730}" type="datetimeFigureOut">
              <a:rPr lang="en-BR" smtClean="0"/>
              <a:t>22/05/21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82835-C636-E34C-9471-3D12D703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36688-874F-C048-855F-99DEAD92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E158-D41A-3640-8262-F2FE3916B61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101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18B3-9231-EB47-A862-BA8BAB24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21DD-279C-8D45-8EC3-59D6FEFC7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8FD7E-BCA5-094F-8420-62148C5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E0E7-735D-D646-9250-78FD51595730}" type="datetimeFigureOut">
              <a:rPr lang="en-BR" smtClean="0"/>
              <a:t>22/05/21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82F8F-5528-0C4D-AC53-DE62C311A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2253F-FF5F-2748-A382-82B555D2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E158-D41A-3640-8262-F2FE3916B61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3119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F330B-2A2D-0E4C-8FD6-B513A2BE5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5AB60-CCEF-1D4D-8B60-146418D8E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B56EB-7B8D-1F40-94D8-0AD3824FE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E0E7-735D-D646-9250-78FD51595730}" type="datetimeFigureOut">
              <a:rPr lang="en-BR" smtClean="0"/>
              <a:t>22/05/21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FD412-1ACB-FC4D-A2A2-5C1BB070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39F33-2538-BF4F-B512-45F56A91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E158-D41A-3640-8262-F2FE3916B61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3256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45BDC-D363-4F45-93DA-9169514E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F4C38-0741-F448-8A9C-825895BD9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2F49B-0414-F040-A610-2BF3377DA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B201C-D737-6848-B2D0-2808C50BC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E0E7-735D-D646-9250-78FD51595730}" type="datetimeFigureOut">
              <a:rPr lang="en-BR" smtClean="0"/>
              <a:t>22/05/21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FD607-E362-E947-9A21-26760099E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78B5E-9865-4C40-8E67-C088B273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E158-D41A-3640-8262-F2FE3916B61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13120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616DF-94EA-4E4B-A5F8-EFC798F72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E9AF6-3D41-E84E-86A4-F52AA8870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4B515-BBD5-1048-BB84-021B4D4E0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37DF42-C516-394A-8B61-7B60C0CED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B81CDF-B3E4-8140-B0FA-52BFCA3297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513CA6-82FF-3D45-9E9C-A1F3DC9B2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E0E7-735D-D646-9250-78FD51595730}" type="datetimeFigureOut">
              <a:rPr lang="en-BR" smtClean="0"/>
              <a:t>22/05/21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DF35DC-AA0B-984C-805F-31BB6DF57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286D1D-B816-F84B-A020-1E7DA990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E158-D41A-3640-8262-F2FE3916B61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02539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D90FB-88A8-E846-BC9F-92405EB68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768B34-C11E-BB44-8ADB-7A5165387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E0E7-735D-D646-9250-78FD51595730}" type="datetimeFigureOut">
              <a:rPr lang="en-BR" smtClean="0"/>
              <a:t>22/05/21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45B10-3968-D741-A24A-EE72EA231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5105F-B87F-5F47-A201-BEC41378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E158-D41A-3640-8262-F2FE3916B61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185539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A9679-FA42-B549-B782-1761C3682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E0E7-735D-D646-9250-78FD51595730}" type="datetimeFigureOut">
              <a:rPr lang="en-BR" smtClean="0"/>
              <a:t>22/05/21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214758-AF6F-8442-9EC2-729FCBBEB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6609D-3E0E-9C46-BCBB-38592F0B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E158-D41A-3640-8262-F2FE3916B61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93705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B84A-0335-8546-9B7E-3D579C6DA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02362-CB67-9246-A829-38DF1D47E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82CA2-5559-5641-97B3-173F64232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B744C-A5A5-B944-B64F-33ABE5605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E0E7-735D-D646-9250-78FD51595730}" type="datetimeFigureOut">
              <a:rPr lang="en-BR" smtClean="0"/>
              <a:t>22/05/21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AAF84-C630-D446-B6B9-B19CA6660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3F344-ADBF-A34B-8A39-6467F2DD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E158-D41A-3640-8262-F2FE3916B61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37654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FAA1-216C-7144-9759-7228F23B5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B33650-008C-1F4B-A93B-BC79D3A287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0F405-B422-7E4C-9CB8-19382CFEE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81A03-756C-4548-8782-4D40BD83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E0E7-735D-D646-9250-78FD51595730}" type="datetimeFigureOut">
              <a:rPr lang="en-BR" smtClean="0"/>
              <a:t>22/05/21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CED37-F0BA-7C48-B208-A3F9BFCF7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386A4-F7F5-0A48-AF99-AD15997D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E158-D41A-3640-8262-F2FE3916B61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3217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C435BB-DCCB-1242-86B9-36FA16D7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9C569-E55B-DC4B-AC66-D6CAB1493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E8273-99AD-154C-AFAC-ABED2D0837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0E0E7-735D-D646-9250-78FD51595730}" type="datetimeFigureOut">
              <a:rPr lang="en-BR" smtClean="0"/>
              <a:t>22/05/21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2A7F2-2493-EF40-A5B7-20963695A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27742-F5B8-9E45-8EB9-6462F0D39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2E158-D41A-3640-8262-F2FE3916B61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9768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22FAB-C844-3741-965B-59546D9D4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85"/>
          <a:stretch/>
        </p:blipFill>
        <p:spPr>
          <a:xfrm>
            <a:off x="0" y="-30726"/>
            <a:ext cx="6096000" cy="6888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A539D2-430B-B743-98B4-F11119A41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85"/>
          <a:stretch/>
        </p:blipFill>
        <p:spPr>
          <a:xfrm flipV="1">
            <a:off x="6096000" y="21771"/>
            <a:ext cx="6096000" cy="6858000"/>
          </a:xfrm>
          <a:prstGeom prst="rect">
            <a:avLst/>
          </a:prstGeom>
        </p:spPr>
      </p:pic>
      <p:pic>
        <p:nvPicPr>
          <p:cNvPr id="8" name="Picture 7" descr="A picture containing text, sign, device&#10;&#10;Description automatically generated">
            <a:extLst>
              <a:ext uri="{FF2B5EF4-FFF2-40B4-BE49-F238E27FC236}">
                <a16:creationId xmlns:a16="http://schemas.microsoft.com/office/drawing/2014/main" id="{0974CACA-1735-7C44-AC95-9100CABA5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414" y="4831757"/>
            <a:ext cx="1454547" cy="1686852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6BADCA1-0996-F942-B57D-C0B2F7AEC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327" y="2201236"/>
            <a:ext cx="1455270" cy="1686852"/>
          </a:xfrm>
          <a:prstGeom prst="rect">
            <a:avLst/>
          </a:prstGeom>
        </p:spPr>
      </p:pic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53DE384B-2F45-9348-805B-6CA762956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2699" y="3516087"/>
            <a:ext cx="1454547" cy="1688385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B89FE25D-4380-6643-A135-1C207FF3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4211" y="1654048"/>
            <a:ext cx="1463073" cy="1688386"/>
          </a:xfrm>
          <a:prstGeom prst="rect">
            <a:avLst/>
          </a:prstGeom>
        </p:spPr>
      </p:pic>
      <p:pic>
        <p:nvPicPr>
          <p:cNvPr id="16" name="Picture 15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3429DC33-5EB0-C744-A3E7-81F5B14D1A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691" t="25005" r="17110" b="21144"/>
          <a:stretch/>
        </p:blipFill>
        <p:spPr>
          <a:xfrm>
            <a:off x="9086969" y="307916"/>
            <a:ext cx="1579257" cy="1766276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338BF919-B429-9540-9623-B5C41ECE4A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2124" y="2968378"/>
            <a:ext cx="1454549" cy="1688386"/>
          </a:xfrm>
          <a:prstGeom prst="rect">
            <a:avLst/>
          </a:prstGeom>
        </p:spPr>
      </p:pic>
      <p:pic>
        <p:nvPicPr>
          <p:cNvPr id="20" name="Picture 19" descr="Shape, polygon&#10;&#10;Description automatically generated">
            <a:extLst>
              <a:ext uri="{FF2B5EF4-FFF2-40B4-BE49-F238E27FC236}">
                <a16:creationId xmlns:a16="http://schemas.microsoft.com/office/drawing/2014/main" id="{5356A161-8BE6-2840-83E9-4B47593B5D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7348" y="4265106"/>
            <a:ext cx="1447597" cy="1677461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75D7E199-9A20-114B-A0BA-DD3CA7C458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4225" y="4214663"/>
            <a:ext cx="1560529" cy="1808874"/>
          </a:xfrm>
          <a:prstGeom prst="rect">
            <a:avLst/>
          </a:prstGeom>
        </p:spPr>
      </p:pic>
      <p:pic>
        <p:nvPicPr>
          <p:cNvPr id="24" name="Picture 2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53EBE0B-04AF-3041-9084-987EF5C2D0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6993" y="1668588"/>
            <a:ext cx="1462108" cy="1688386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6AB1871F-6347-B64B-81C9-8B7FF2680F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63431" y="2969754"/>
            <a:ext cx="1445137" cy="167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6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DDDACF-A40B-4748-BD42-5E3C8172A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90" y="4916385"/>
            <a:ext cx="9766300" cy="10795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FB5CA14-CB40-D541-9E89-AF0F4F394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90" y="4974774"/>
            <a:ext cx="9766300" cy="10795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AB8E261-5E29-E443-98DC-22B4253DF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36" y="5785658"/>
            <a:ext cx="9766300" cy="1079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D5A95EA-75FD-5348-AA40-010745663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9277"/>
            <a:ext cx="9766300" cy="10795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4A46C8-0756-804E-8384-F10E44E98A5E}"/>
              </a:ext>
            </a:extLst>
          </p:cNvPr>
          <p:cNvGrpSpPr/>
          <p:nvPr/>
        </p:nvGrpSpPr>
        <p:grpSpPr>
          <a:xfrm>
            <a:off x="0" y="947237"/>
            <a:ext cx="12192000" cy="4520312"/>
            <a:chOff x="0" y="1118017"/>
            <a:chExt cx="12192000" cy="452031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69AAF4-D71A-3140-A98F-2475D87AC7A8}"/>
                </a:ext>
              </a:extLst>
            </p:cNvPr>
            <p:cNvSpPr txBox="1"/>
            <p:nvPr/>
          </p:nvSpPr>
          <p:spPr>
            <a:xfrm>
              <a:off x="460865" y="2112709"/>
              <a:ext cx="4860561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R" sz="3600" dirty="0">
                  <a:solidFill>
                    <a:srgbClr val="BB8A35"/>
                  </a:solidFill>
                  <a:latin typeface="Avenir Next" panose="020B0503020202020204" pitchFamily="34" charset="0"/>
                </a:rPr>
                <a:t>Probabilidade de uma</a:t>
              </a:r>
            </a:p>
            <a:p>
              <a:r>
                <a:rPr lang="en-BR" sz="3600" dirty="0">
                  <a:solidFill>
                    <a:srgbClr val="BB8A35"/>
                  </a:solidFill>
                  <a:latin typeface="Avenir Next" panose="020B0503020202020204" pitchFamily="34" charset="0"/>
                </a:rPr>
                <a:t>MULHER </a:t>
              </a:r>
            </a:p>
            <a:p>
              <a:r>
                <a:rPr lang="en-BR" sz="3600" dirty="0">
                  <a:solidFill>
                    <a:srgbClr val="BB8A35"/>
                  </a:solidFill>
                  <a:latin typeface="Avenir Next" panose="020B0503020202020204" pitchFamily="34" charset="0"/>
                </a:rPr>
                <a:t>ganhar um </a:t>
              </a:r>
            </a:p>
            <a:p>
              <a:r>
                <a:rPr lang="en-BR" sz="3600" dirty="0">
                  <a:solidFill>
                    <a:srgbClr val="BB8A35"/>
                  </a:solidFill>
                  <a:latin typeface="Avenir Next" panose="020B0503020202020204" pitchFamily="34" charset="0"/>
                </a:rPr>
                <a:t>PRÊMIO NOBEL</a:t>
              </a:r>
            </a:p>
          </p:txBody>
        </p:sp>
        <p:pic>
          <p:nvPicPr>
            <p:cNvPr id="16" name="Picture 15" descr="Diagram&#10;&#10;Description automatically generated">
              <a:extLst>
                <a:ext uri="{FF2B5EF4-FFF2-40B4-BE49-F238E27FC236}">
                  <a16:creationId xmlns:a16="http://schemas.microsoft.com/office/drawing/2014/main" id="{0018EDD5-381F-6141-9A85-2E943C2E80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625"/>
            <a:stretch/>
          </p:blipFill>
          <p:spPr>
            <a:xfrm>
              <a:off x="0" y="1118017"/>
              <a:ext cx="12192000" cy="452031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ADF8434-23E7-A94E-933D-E7D92CA47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9430" y="2383585"/>
              <a:ext cx="1016000" cy="15367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6292B1A-7115-7B4C-BF14-15C73C286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2360" y="2660650"/>
              <a:ext cx="1016000" cy="15367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0C20979-4B97-6B45-9187-C8FE2872A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5290" y="2937715"/>
              <a:ext cx="1016000" cy="1536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C22961E-DFA5-7449-91D0-4377FD5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4788" y="2788653"/>
              <a:ext cx="1016000" cy="15367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221759F-3595-DD49-87FB-839CEB3C2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4286" y="2639591"/>
              <a:ext cx="1016000" cy="15367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7FDCED4-53B2-7848-A679-ED52CA632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500336" y="2251238"/>
              <a:ext cx="1016000" cy="15367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22C2684-5261-AB4E-BBD4-236B0846C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3995" y="2759238"/>
              <a:ext cx="1016000" cy="15367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08E2C4C-6DFB-6E4E-9598-7B4B83E95E00}"/>
              </a:ext>
            </a:extLst>
          </p:cNvPr>
          <p:cNvSpPr txBox="1"/>
          <p:nvPr/>
        </p:nvSpPr>
        <p:spPr>
          <a:xfrm>
            <a:off x="2622132" y="2286697"/>
            <a:ext cx="6947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3600" dirty="0">
                <a:solidFill>
                  <a:srgbClr val="BB8A35"/>
                </a:solidFill>
                <a:latin typeface="Avenir Next" panose="020B0503020202020204" pitchFamily="34" charset="0"/>
              </a:rPr>
              <a:t>MULHERES NO PRÊMIO NOBEL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F7454A-A342-504A-A4DE-5FAB3FD85930}"/>
              </a:ext>
            </a:extLst>
          </p:cNvPr>
          <p:cNvSpPr txBox="1"/>
          <p:nvPr/>
        </p:nvSpPr>
        <p:spPr>
          <a:xfrm>
            <a:off x="3682262" y="2970469"/>
            <a:ext cx="482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2000" dirty="0">
                <a:solidFill>
                  <a:srgbClr val="624F4B"/>
                </a:solidFill>
                <a:latin typeface="Avenir Next" panose="020B0503020202020204" pitchFamily="34" charset="0"/>
              </a:rPr>
              <a:t>Regressão com Tidymodels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D0AF42E-EE86-B64B-AAF1-A6646DDE1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90" y="0"/>
            <a:ext cx="9766300" cy="10795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A25999B-67A6-0C48-931F-27215991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660" y="-28425"/>
            <a:ext cx="9766300" cy="1079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863D65-C17A-1D42-907F-6BB2B1C2752A}"/>
              </a:ext>
            </a:extLst>
          </p:cNvPr>
          <p:cNvSpPr/>
          <p:nvPr/>
        </p:nvSpPr>
        <p:spPr>
          <a:xfrm>
            <a:off x="300038" y="5993806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BR" dirty="0">
                <a:solidFill>
                  <a:srgbClr val="624F4B"/>
                </a:solidFill>
                <a:latin typeface="Avenir Next" panose="020B0503020202020204" pitchFamily="34" charset="0"/>
              </a:rPr>
              <a:t>29 de maio de 2021 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907714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22FAB-C844-3741-965B-59546D9D4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8"/>
          <a:stretch/>
        </p:blipFill>
        <p:spPr>
          <a:xfrm>
            <a:off x="5360822" y="0"/>
            <a:ext cx="683117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A8A9C-3F02-424C-8B06-270343B69654}"/>
              </a:ext>
            </a:extLst>
          </p:cNvPr>
          <p:cNvSpPr txBox="1"/>
          <p:nvPr/>
        </p:nvSpPr>
        <p:spPr>
          <a:xfrm>
            <a:off x="770289" y="1619849"/>
            <a:ext cx="5149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BR" sz="2400" dirty="0">
              <a:solidFill>
                <a:srgbClr val="624F4B"/>
              </a:solidFill>
              <a:latin typeface="Avenir Next" panose="020B0503020202020204" pitchFamily="34" charset="0"/>
            </a:endParaRPr>
          </a:p>
          <a:p>
            <a:r>
              <a:rPr lang="en-BR" sz="2400" dirty="0">
                <a:solidFill>
                  <a:srgbClr val="624F4B"/>
                </a:solidFill>
                <a:latin typeface="Avenir Next" panose="020B0503020202020204" pitchFamily="34" charset="0"/>
              </a:rPr>
              <a:t>- Regressão vs Classificação </a:t>
            </a:r>
          </a:p>
          <a:p>
            <a:endParaRPr lang="en-BR" sz="2400" dirty="0">
              <a:solidFill>
                <a:srgbClr val="624F4B"/>
              </a:solidFill>
              <a:latin typeface="Avenir Next" panose="020B0503020202020204" pitchFamily="34" charset="0"/>
            </a:endParaRPr>
          </a:p>
          <a:p>
            <a:r>
              <a:rPr lang="en-BR" sz="2400" dirty="0">
                <a:solidFill>
                  <a:srgbClr val="624F4B"/>
                </a:solidFill>
                <a:latin typeface="Avenir Next" panose="020B0503020202020204" pitchFamily="34" charset="0"/>
              </a:rPr>
              <a:t>- O processo de Machine Learning</a:t>
            </a:r>
          </a:p>
          <a:p>
            <a:pPr marL="285750" indent="-285750">
              <a:buFontTx/>
              <a:buChar char="-"/>
            </a:pPr>
            <a:endParaRPr lang="en-BR" sz="2400" dirty="0">
              <a:solidFill>
                <a:srgbClr val="624F4B"/>
              </a:solidFill>
              <a:latin typeface="Avenir Next" panose="020B0503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BR" sz="2400" dirty="0">
                <a:solidFill>
                  <a:srgbClr val="624F4B"/>
                </a:solidFill>
                <a:latin typeface="Avenir Next" panose="020B0503020202020204" pitchFamily="34" charset="0"/>
              </a:rPr>
              <a:t>Aplicação com Tidymodels</a:t>
            </a:r>
          </a:p>
          <a:p>
            <a:pPr marL="285750" indent="-285750">
              <a:buFontTx/>
              <a:buChar char="-"/>
            </a:pPr>
            <a:endParaRPr lang="en-BR" sz="2400" dirty="0">
              <a:solidFill>
                <a:srgbClr val="624F4B"/>
              </a:solidFill>
              <a:latin typeface="Avenir Next" panose="020B0503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BR" sz="2400" dirty="0">
                <a:solidFill>
                  <a:srgbClr val="624F4B"/>
                </a:solidFill>
                <a:latin typeface="Avenir Next" panose="020B0503020202020204" pitchFamily="34" charset="0"/>
              </a:rPr>
              <a:t>Perguntas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2010C9-21D2-274D-99BF-48CE825892FE}"/>
              </a:ext>
            </a:extLst>
          </p:cNvPr>
          <p:cNvSpPr txBox="1"/>
          <p:nvPr/>
        </p:nvSpPr>
        <p:spPr>
          <a:xfrm>
            <a:off x="317803" y="278091"/>
            <a:ext cx="2146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3600" dirty="0">
                <a:solidFill>
                  <a:srgbClr val="BB8A35"/>
                </a:solidFill>
                <a:latin typeface="Avenir Next" panose="020B0503020202020204" pitchFamily="34" charset="0"/>
              </a:rPr>
              <a:t>AGENDA</a:t>
            </a:r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7D5E359A-086E-DA4A-9593-D789588D0590}"/>
              </a:ext>
            </a:extLst>
          </p:cNvPr>
          <p:cNvSpPr/>
          <p:nvPr/>
        </p:nvSpPr>
        <p:spPr>
          <a:xfrm>
            <a:off x="9990666" y="6129663"/>
            <a:ext cx="1464419" cy="798267"/>
          </a:xfrm>
          <a:custGeom>
            <a:avLst/>
            <a:gdLst>
              <a:gd name="connsiteX0" fmla="*/ 1141663 w 1141663"/>
              <a:gd name="connsiteY0" fmla="*/ 345518 h 622330"/>
              <a:gd name="connsiteX1" fmla="*/ 570832 w 1141663"/>
              <a:gd name="connsiteY1" fmla="*/ 0 h 622330"/>
              <a:gd name="connsiteX2" fmla="*/ 0 w 1141663"/>
              <a:gd name="connsiteY2" fmla="*/ 345518 h 622330"/>
              <a:gd name="connsiteX3" fmla="*/ 0 w 1141663"/>
              <a:gd name="connsiteY3" fmla="*/ 622330 h 622330"/>
              <a:gd name="connsiteX4" fmla="*/ 1141663 w 1141663"/>
              <a:gd name="connsiteY4" fmla="*/ 622330 h 622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663" h="622330">
                <a:moveTo>
                  <a:pt x="1141663" y="345518"/>
                </a:moveTo>
                <a:lnTo>
                  <a:pt x="570832" y="0"/>
                </a:lnTo>
                <a:lnTo>
                  <a:pt x="0" y="345518"/>
                </a:lnTo>
                <a:lnTo>
                  <a:pt x="0" y="622330"/>
                </a:lnTo>
                <a:lnTo>
                  <a:pt x="1141663" y="622330"/>
                </a:lnTo>
                <a:close/>
              </a:path>
            </a:pathLst>
          </a:custGeom>
          <a:solidFill>
            <a:srgbClr val="BB8A35"/>
          </a:solidFill>
          <a:ln w="28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5837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raphic 3">
            <a:extLst>
              <a:ext uri="{FF2B5EF4-FFF2-40B4-BE49-F238E27FC236}">
                <a16:creationId xmlns:a16="http://schemas.microsoft.com/office/drawing/2014/main" id="{183DE516-085B-6E47-AEFD-073507DF723F}"/>
              </a:ext>
            </a:extLst>
          </p:cNvPr>
          <p:cNvSpPr/>
          <p:nvPr/>
        </p:nvSpPr>
        <p:spPr>
          <a:xfrm>
            <a:off x="8341409" y="2290813"/>
            <a:ext cx="1937935" cy="2349399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rgbClr val="BB8A35"/>
          </a:solidFill>
          <a:ln w="28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29" name="Graphic 3">
            <a:extLst>
              <a:ext uri="{FF2B5EF4-FFF2-40B4-BE49-F238E27FC236}">
                <a16:creationId xmlns:a16="http://schemas.microsoft.com/office/drawing/2014/main" id="{893B5DCF-6A8D-5E40-96BB-E7E16B657D2F}"/>
              </a:ext>
            </a:extLst>
          </p:cNvPr>
          <p:cNvSpPr/>
          <p:nvPr/>
        </p:nvSpPr>
        <p:spPr>
          <a:xfrm>
            <a:off x="1912655" y="2290813"/>
            <a:ext cx="1937935" cy="2349399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rgbClr val="BB8A35"/>
          </a:solidFill>
          <a:ln w="28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54B950-B8AA-B54E-AD7F-37583507C180}"/>
              </a:ext>
            </a:extLst>
          </p:cNvPr>
          <p:cNvSpPr txBox="1"/>
          <p:nvPr/>
        </p:nvSpPr>
        <p:spPr>
          <a:xfrm>
            <a:off x="2128040" y="2571627"/>
            <a:ext cx="1456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dirty="0">
                <a:solidFill>
                  <a:schemeClr val="bg1"/>
                </a:solidFill>
                <a:latin typeface="Avenir Book" panose="02000503020000020003" pitchFamily="2" charset="0"/>
              </a:rPr>
              <a:t>1 </a:t>
            </a:r>
          </a:p>
          <a:p>
            <a:pPr algn="ctr"/>
            <a:endParaRPr lang="en-BR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BR" dirty="0">
                <a:solidFill>
                  <a:schemeClr val="bg1"/>
                </a:solidFill>
                <a:latin typeface="Avenir Book" panose="02000503020000020003" pitchFamily="2" charset="0"/>
              </a:rPr>
              <a:t>Análise </a:t>
            </a:r>
          </a:p>
          <a:p>
            <a:pPr algn="ctr"/>
            <a:r>
              <a:rPr lang="en-BR" dirty="0">
                <a:solidFill>
                  <a:schemeClr val="bg1"/>
                </a:solidFill>
                <a:latin typeface="Avenir Book" panose="02000503020000020003" pitchFamily="2" charset="0"/>
              </a:rPr>
              <a:t>Exploratória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E094C8-3BFA-9444-B4FF-2EB707113199}"/>
              </a:ext>
            </a:extLst>
          </p:cNvPr>
          <p:cNvSpPr txBox="1"/>
          <p:nvPr/>
        </p:nvSpPr>
        <p:spPr>
          <a:xfrm>
            <a:off x="8581970" y="2786382"/>
            <a:ext cx="145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dirty="0">
                <a:solidFill>
                  <a:schemeClr val="bg1"/>
                </a:solidFill>
                <a:latin typeface="Avenir Book" panose="02000503020000020003" pitchFamily="2" charset="0"/>
              </a:rPr>
              <a:t>3</a:t>
            </a:r>
          </a:p>
          <a:p>
            <a:pPr algn="ctr"/>
            <a:endParaRPr lang="en-BR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BR" dirty="0">
                <a:solidFill>
                  <a:schemeClr val="bg1"/>
                </a:solidFill>
                <a:latin typeface="Avenir Book" panose="02000503020000020003" pitchFamily="2" charset="0"/>
              </a:rPr>
              <a:t>Modelagem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6F2403-4674-7946-8125-1A60B847DC27}"/>
              </a:ext>
            </a:extLst>
          </p:cNvPr>
          <p:cNvSpPr txBox="1"/>
          <p:nvPr/>
        </p:nvSpPr>
        <p:spPr>
          <a:xfrm>
            <a:off x="300038" y="264126"/>
            <a:ext cx="2766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3600" dirty="0">
                <a:solidFill>
                  <a:srgbClr val="BB8A35"/>
                </a:solidFill>
                <a:latin typeface="Avenir Next" panose="020B0503020202020204" pitchFamily="34" charset="0"/>
              </a:rPr>
              <a:t>ESTRUTURA</a:t>
            </a:r>
          </a:p>
        </p:txBody>
      </p:sp>
      <p:sp>
        <p:nvSpPr>
          <p:cNvPr id="27" name="Graphic 3">
            <a:extLst>
              <a:ext uri="{FF2B5EF4-FFF2-40B4-BE49-F238E27FC236}">
                <a16:creationId xmlns:a16="http://schemas.microsoft.com/office/drawing/2014/main" id="{6679006F-2A1D-DA4E-9BD8-E8ABC8458581}"/>
              </a:ext>
            </a:extLst>
          </p:cNvPr>
          <p:cNvSpPr/>
          <p:nvPr/>
        </p:nvSpPr>
        <p:spPr>
          <a:xfrm>
            <a:off x="5142743" y="616762"/>
            <a:ext cx="1937935" cy="2349399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rgbClr val="BB8A35"/>
          </a:solidFill>
          <a:ln w="28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CED0F6-2237-214D-A0E6-7502FD5F6C29}"/>
              </a:ext>
            </a:extLst>
          </p:cNvPr>
          <p:cNvSpPr txBox="1"/>
          <p:nvPr/>
        </p:nvSpPr>
        <p:spPr>
          <a:xfrm>
            <a:off x="5172472" y="1020838"/>
            <a:ext cx="1847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dirty="0">
                <a:solidFill>
                  <a:schemeClr val="bg1"/>
                </a:solidFill>
                <a:latin typeface="Avenir Book" panose="02000503020000020003" pitchFamily="2" charset="0"/>
              </a:rPr>
              <a:t>2</a:t>
            </a:r>
          </a:p>
          <a:p>
            <a:pPr algn="ctr"/>
            <a:endParaRPr lang="en-BR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BR" dirty="0">
                <a:solidFill>
                  <a:schemeClr val="bg1"/>
                </a:solidFill>
                <a:latin typeface="Avenir Book" panose="02000503020000020003" pitchFamily="2" charset="0"/>
              </a:rPr>
              <a:t>Processamento</a:t>
            </a:r>
          </a:p>
        </p:txBody>
      </p:sp>
      <p:sp>
        <p:nvSpPr>
          <p:cNvPr id="31" name="Graphic 3">
            <a:extLst>
              <a:ext uri="{FF2B5EF4-FFF2-40B4-BE49-F238E27FC236}">
                <a16:creationId xmlns:a16="http://schemas.microsoft.com/office/drawing/2014/main" id="{D921D783-B095-3045-8C56-9E9556A5B3A2}"/>
              </a:ext>
            </a:extLst>
          </p:cNvPr>
          <p:cNvSpPr/>
          <p:nvPr/>
        </p:nvSpPr>
        <p:spPr>
          <a:xfrm>
            <a:off x="5127032" y="4385134"/>
            <a:ext cx="1937935" cy="2349399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rgbClr val="BB8A35"/>
          </a:solidFill>
          <a:ln w="28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1047EA-BD2E-3D44-865C-4E9B528A01C3}"/>
              </a:ext>
            </a:extLst>
          </p:cNvPr>
          <p:cNvSpPr txBox="1"/>
          <p:nvPr/>
        </p:nvSpPr>
        <p:spPr>
          <a:xfrm>
            <a:off x="5383304" y="5029039"/>
            <a:ext cx="145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dirty="0">
                <a:solidFill>
                  <a:schemeClr val="bg1"/>
                </a:solidFill>
                <a:latin typeface="Avenir Book" panose="02000503020000020003" pitchFamily="2" charset="0"/>
              </a:rPr>
              <a:t>4</a:t>
            </a:r>
          </a:p>
          <a:p>
            <a:pPr algn="ctr"/>
            <a:endParaRPr lang="en-BR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BR" dirty="0">
                <a:solidFill>
                  <a:schemeClr val="bg1"/>
                </a:solidFill>
                <a:latin typeface="Avenir Book" panose="02000503020000020003" pitchFamily="2" charset="0"/>
              </a:rPr>
              <a:t>Resultados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C56D75E3-A129-F846-A9DB-76AF9C184D7D}"/>
              </a:ext>
            </a:extLst>
          </p:cNvPr>
          <p:cNvSpPr/>
          <p:nvPr/>
        </p:nvSpPr>
        <p:spPr>
          <a:xfrm rot="16989882">
            <a:off x="3764950" y="1668825"/>
            <a:ext cx="1534510" cy="1608082"/>
          </a:xfrm>
          <a:prstGeom prst="arc">
            <a:avLst/>
          </a:prstGeom>
          <a:ln>
            <a:solidFill>
              <a:srgbClr val="2C1F5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90442F61-206C-004E-AC65-4DFF149F13F1}"/>
              </a:ext>
            </a:extLst>
          </p:cNvPr>
          <p:cNvSpPr/>
          <p:nvPr/>
        </p:nvSpPr>
        <p:spPr>
          <a:xfrm rot="20599668">
            <a:off x="7175280" y="1668825"/>
            <a:ext cx="1534510" cy="1608082"/>
          </a:xfrm>
          <a:prstGeom prst="arc">
            <a:avLst/>
          </a:prstGeom>
          <a:ln>
            <a:solidFill>
              <a:srgbClr val="2C1F5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BE15B5BD-1273-6F47-90FF-335AAC8DB00C}"/>
              </a:ext>
            </a:extLst>
          </p:cNvPr>
          <p:cNvSpPr/>
          <p:nvPr/>
        </p:nvSpPr>
        <p:spPr>
          <a:xfrm rot="5400000">
            <a:off x="6943789" y="3919408"/>
            <a:ext cx="1534510" cy="1608082"/>
          </a:xfrm>
          <a:prstGeom prst="arc">
            <a:avLst/>
          </a:prstGeom>
          <a:ln>
            <a:solidFill>
              <a:srgbClr val="2C1F5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640BF9BA-0AE7-5F45-B2E2-BC53D598251A}"/>
              </a:ext>
            </a:extLst>
          </p:cNvPr>
          <p:cNvSpPr/>
          <p:nvPr/>
        </p:nvSpPr>
        <p:spPr>
          <a:xfrm rot="10177083">
            <a:off x="3732280" y="3897059"/>
            <a:ext cx="1534510" cy="1608082"/>
          </a:xfrm>
          <a:prstGeom prst="arc">
            <a:avLst/>
          </a:prstGeom>
          <a:ln>
            <a:solidFill>
              <a:srgbClr val="2C1F5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508266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rc 35">
            <a:extLst>
              <a:ext uri="{FF2B5EF4-FFF2-40B4-BE49-F238E27FC236}">
                <a16:creationId xmlns:a16="http://schemas.microsoft.com/office/drawing/2014/main" id="{960EFF11-EC18-9148-B2DD-2FC7EA066C53}"/>
              </a:ext>
            </a:extLst>
          </p:cNvPr>
          <p:cNvSpPr/>
          <p:nvPr/>
        </p:nvSpPr>
        <p:spPr>
          <a:xfrm rot="19847632" flipH="1">
            <a:off x="10275401" y="4013335"/>
            <a:ext cx="557864" cy="955252"/>
          </a:xfrm>
          <a:prstGeom prst="arc">
            <a:avLst/>
          </a:prstGeom>
          <a:ln>
            <a:solidFill>
              <a:srgbClr val="2C1F5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6E01E8F8-2B10-7E4E-B893-FB74667CA331}"/>
              </a:ext>
            </a:extLst>
          </p:cNvPr>
          <p:cNvSpPr/>
          <p:nvPr/>
        </p:nvSpPr>
        <p:spPr>
          <a:xfrm rot="1752368">
            <a:off x="10532693" y="2093576"/>
            <a:ext cx="557864" cy="955252"/>
          </a:xfrm>
          <a:prstGeom prst="arc">
            <a:avLst/>
          </a:prstGeom>
          <a:ln>
            <a:solidFill>
              <a:srgbClr val="2C1F5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54B950-B8AA-B54E-AD7F-37583507C180}"/>
              </a:ext>
            </a:extLst>
          </p:cNvPr>
          <p:cNvSpPr txBox="1"/>
          <p:nvPr/>
        </p:nvSpPr>
        <p:spPr>
          <a:xfrm>
            <a:off x="1776471" y="2317475"/>
            <a:ext cx="145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dirty="0">
                <a:solidFill>
                  <a:schemeClr val="bg1"/>
                </a:solidFill>
                <a:latin typeface="Avenir Book" panose="02000503020000020003" pitchFamily="2" charset="0"/>
              </a:rPr>
              <a:t>Análise </a:t>
            </a:r>
          </a:p>
          <a:p>
            <a:pPr algn="ctr"/>
            <a:r>
              <a:rPr lang="en-BR" dirty="0">
                <a:solidFill>
                  <a:schemeClr val="bg1"/>
                </a:solidFill>
                <a:latin typeface="Avenir Book" panose="02000503020000020003" pitchFamily="2" charset="0"/>
              </a:rPr>
              <a:t>Exploratória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E094C8-3BFA-9444-B4FF-2EB707113199}"/>
              </a:ext>
            </a:extLst>
          </p:cNvPr>
          <p:cNvSpPr txBox="1"/>
          <p:nvPr/>
        </p:nvSpPr>
        <p:spPr>
          <a:xfrm>
            <a:off x="9922592" y="3409933"/>
            <a:ext cx="907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050" dirty="0">
                <a:solidFill>
                  <a:schemeClr val="bg1"/>
                </a:solidFill>
                <a:latin typeface="Avenir Book" panose="02000503020000020003" pitchFamily="2" charset="0"/>
              </a:rPr>
              <a:t>Modelagem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6F2403-4674-7946-8125-1A60B847DC27}"/>
              </a:ext>
            </a:extLst>
          </p:cNvPr>
          <p:cNvSpPr txBox="1"/>
          <p:nvPr/>
        </p:nvSpPr>
        <p:spPr>
          <a:xfrm>
            <a:off x="305907" y="269452"/>
            <a:ext cx="6060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3600" dirty="0">
                <a:solidFill>
                  <a:srgbClr val="BB8A35"/>
                </a:solidFill>
                <a:latin typeface="Avenir Next" panose="020B0503020202020204" pitchFamily="34" charset="0"/>
              </a:rPr>
              <a:t>1. ANÁLISE EXPLORATÓRIA</a:t>
            </a:r>
          </a:p>
        </p:txBody>
      </p:sp>
      <p:sp>
        <p:nvSpPr>
          <p:cNvPr id="27" name="Graphic 3">
            <a:extLst>
              <a:ext uri="{FF2B5EF4-FFF2-40B4-BE49-F238E27FC236}">
                <a16:creationId xmlns:a16="http://schemas.microsoft.com/office/drawing/2014/main" id="{6679006F-2A1D-DA4E-9BD8-E8ABC8458581}"/>
              </a:ext>
            </a:extLst>
          </p:cNvPr>
          <p:cNvSpPr/>
          <p:nvPr/>
        </p:nvSpPr>
        <p:spPr>
          <a:xfrm>
            <a:off x="10010082" y="846481"/>
            <a:ext cx="1207022" cy="1279262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rgbClr val="BB8A35"/>
          </a:solidFill>
          <a:ln w="28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 sz="1050"/>
          </a:p>
        </p:txBody>
      </p:sp>
      <p:sp>
        <p:nvSpPr>
          <p:cNvPr id="31" name="Graphic 3">
            <a:extLst>
              <a:ext uri="{FF2B5EF4-FFF2-40B4-BE49-F238E27FC236}">
                <a16:creationId xmlns:a16="http://schemas.microsoft.com/office/drawing/2014/main" id="{D921D783-B095-3045-8C56-9E9556A5B3A2}"/>
              </a:ext>
            </a:extLst>
          </p:cNvPr>
          <p:cNvSpPr/>
          <p:nvPr/>
        </p:nvSpPr>
        <p:spPr>
          <a:xfrm>
            <a:off x="9994371" y="4614853"/>
            <a:ext cx="1207022" cy="1279262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rgbClr val="BB8A35"/>
          </a:solidFill>
          <a:ln w="28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1047EA-BD2E-3D44-865C-4E9B528A01C3}"/>
              </a:ext>
            </a:extLst>
          </p:cNvPr>
          <p:cNvSpPr txBox="1"/>
          <p:nvPr/>
        </p:nvSpPr>
        <p:spPr>
          <a:xfrm>
            <a:off x="10159913" y="5125010"/>
            <a:ext cx="907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050" dirty="0">
                <a:solidFill>
                  <a:schemeClr val="bg1"/>
                </a:solidFill>
                <a:latin typeface="Avenir Book" panose="02000503020000020003" pitchFamily="2" charset="0"/>
              </a:rPr>
              <a:t>Resultados</a:t>
            </a:r>
          </a:p>
        </p:txBody>
      </p:sp>
      <p:sp>
        <p:nvSpPr>
          <p:cNvPr id="33" name="Graphic 3">
            <a:extLst>
              <a:ext uri="{FF2B5EF4-FFF2-40B4-BE49-F238E27FC236}">
                <a16:creationId xmlns:a16="http://schemas.microsoft.com/office/drawing/2014/main" id="{44A69C1F-5FD6-F34F-9EBA-72A3A2487AE3}"/>
              </a:ext>
            </a:extLst>
          </p:cNvPr>
          <p:cNvSpPr/>
          <p:nvPr/>
        </p:nvSpPr>
        <p:spPr>
          <a:xfrm>
            <a:off x="788294" y="1641449"/>
            <a:ext cx="1493004" cy="1810000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01A5F5-2E63-734D-AFA8-13D1BF65CD33}"/>
              </a:ext>
            </a:extLst>
          </p:cNvPr>
          <p:cNvSpPr txBox="1"/>
          <p:nvPr/>
        </p:nvSpPr>
        <p:spPr>
          <a:xfrm>
            <a:off x="941568" y="2074978"/>
            <a:ext cx="1157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dirty="0">
                <a:solidFill>
                  <a:srgbClr val="BB8A35"/>
                </a:solidFill>
                <a:latin typeface="Avenir Book" panose="02000503020000020003" pitchFamily="2" charset="0"/>
              </a:rPr>
              <a:t>Limpeza dos Dados</a:t>
            </a:r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B73836D4-9695-434B-B522-0EA7BBBBA6F2}"/>
              </a:ext>
            </a:extLst>
          </p:cNvPr>
          <p:cNvSpPr/>
          <p:nvPr/>
        </p:nvSpPr>
        <p:spPr>
          <a:xfrm>
            <a:off x="10010082" y="2770302"/>
            <a:ext cx="1207022" cy="1279262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rgbClr val="BB8A35"/>
          </a:solidFill>
          <a:ln w="28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 sz="10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0AD6D1-6E74-A74E-81F8-0ACB51AEC70D}"/>
              </a:ext>
            </a:extLst>
          </p:cNvPr>
          <p:cNvSpPr txBox="1"/>
          <p:nvPr/>
        </p:nvSpPr>
        <p:spPr>
          <a:xfrm>
            <a:off x="10116360" y="3302007"/>
            <a:ext cx="1041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050" dirty="0">
                <a:solidFill>
                  <a:schemeClr val="bg1"/>
                </a:solidFill>
                <a:latin typeface="Avenir Book" panose="02000503020000020003" pitchFamily="2" charset="0"/>
              </a:rPr>
              <a:t>Modelagem</a:t>
            </a:r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516E3C49-2D9D-C14A-B021-6AEA1FF020EF}"/>
              </a:ext>
            </a:extLst>
          </p:cNvPr>
          <p:cNvSpPr/>
          <p:nvPr/>
        </p:nvSpPr>
        <p:spPr>
          <a:xfrm>
            <a:off x="1984262" y="4074241"/>
            <a:ext cx="1701718" cy="2063029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962863-4C58-5F4D-B046-F1181236EF83}"/>
              </a:ext>
            </a:extLst>
          </p:cNvPr>
          <p:cNvSpPr txBox="1"/>
          <p:nvPr/>
        </p:nvSpPr>
        <p:spPr>
          <a:xfrm>
            <a:off x="2246530" y="4766914"/>
            <a:ext cx="1157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dirty="0">
                <a:solidFill>
                  <a:srgbClr val="BB8A35"/>
                </a:solidFill>
                <a:latin typeface="Avenir Book" panose="02000503020000020003" pitchFamily="2" charset="0"/>
              </a:rPr>
              <a:t>Dados </a:t>
            </a:r>
          </a:p>
          <a:p>
            <a:pPr algn="ctr"/>
            <a:r>
              <a:rPr lang="en-BR" dirty="0">
                <a:solidFill>
                  <a:srgbClr val="BB8A35"/>
                </a:solidFill>
                <a:latin typeface="Avenir Book" panose="02000503020000020003" pitchFamily="2" charset="0"/>
              </a:rPr>
              <a:t>Faltantes</a:t>
            </a:r>
          </a:p>
        </p:txBody>
      </p:sp>
      <p:sp>
        <p:nvSpPr>
          <p:cNvPr id="18" name="Graphic 3">
            <a:extLst>
              <a:ext uri="{FF2B5EF4-FFF2-40B4-BE49-F238E27FC236}">
                <a16:creationId xmlns:a16="http://schemas.microsoft.com/office/drawing/2014/main" id="{AD4CEC56-B9F7-544E-9975-5215198C9072}"/>
              </a:ext>
            </a:extLst>
          </p:cNvPr>
          <p:cNvSpPr/>
          <p:nvPr/>
        </p:nvSpPr>
        <p:spPr>
          <a:xfrm>
            <a:off x="3881618" y="2177334"/>
            <a:ext cx="1441747" cy="1747861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DFAE3E-DCC8-D841-9E2C-7843C991C289}"/>
              </a:ext>
            </a:extLst>
          </p:cNvPr>
          <p:cNvSpPr txBox="1"/>
          <p:nvPr/>
        </p:nvSpPr>
        <p:spPr>
          <a:xfrm>
            <a:off x="3788413" y="2885454"/>
            <a:ext cx="162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dirty="0">
                <a:solidFill>
                  <a:srgbClr val="BB8A35"/>
                </a:solidFill>
                <a:latin typeface="Avenir Book" panose="02000503020000020003" pitchFamily="2" charset="0"/>
              </a:rPr>
              <a:t>Correlações</a:t>
            </a:r>
            <a:endParaRPr lang="en-BR" sz="2000" dirty="0">
              <a:solidFill>
                <a:srgbClr val="BB8A35"/>
              </a:solidFill>
              <a:latin typeface="Avenir Book" panose="02000503020000020003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0BCC5F-7273-6B4D-81B3-ABDFF8EF2F31}"/>
              </a:ext>
            </a:extLst>
          </p:cNvPr>
          <p:cNvSpPr txBox="1"/>
          <p:nvPr/>
        </p:nvSpPr>
        <p:spPr>
          <a:xfrm>
            <a:off x="10038953" y="1359154"/>
            <a:ext cx="11504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050" dirty="0">
                <a:solidFill>
                  <a:schemeClr val="bg1"/>
                </a:solidFill>
                <a:latin typeface="Avenir Book" panose="02000503020000020003" pitchFamily="2" charset="0"/>
              </a:rPr>
              <a:t>Processamento</a:t>
            </a:r>
          </a:p>
        </p:txBody>
      </p:sp>
      <p:sp>
        <p:nvSpPr>
          <p:cNvPr id="21" name="Graphic 3">
            <a:extLst>
              <a:ext uri="{FF2B5EF4-FFF2-40B4-BE49-F238E27FC236}">
                <a16:creationId xmlns:a16="http://schemas.microsoft.com/office/drawing/2014/main" id="{C279E09B-028C-7048-80E0-6980EA3B6AC5}"/>
              </a:ext>
            </a:extLst>
          </p:cNvPr>
          <p:cNvSpPr/>
          <p:nvPr/>
        </p:nvSpPr>
        <p:spPr>
          <a:xfrm>
            <a:off x="4996156" y="4755844"/>
            <a:ext cx="1441747" cy="1747861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681055-1685-CA4C-8D5C-572E7E984913}"/>
              </a:ext>
            </a:extLst>
          </p:cNvPr>
          <p:cNvSpPr txBox="1"/>
          <p:nvPr/>
        </p:nvSpPr>
        <p:spPr>
          <a:xfrm>
            <a:off x="4902951" y="5463964"/>
            <a:ext cx="162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dirty="0">
                <a:solidFill>
                  <a:srgbClr val="BB8A35"/>
                </a:solidFill>
                <a:latin typeface="Avenir Book" panose="02000503020000020003" pitchFamily="2" charset="0"/>
              </a:rPr>
              <a:t>Distribuições</a:t>
            </a:r>
          </a:p>
        </p:txBody>
      </p:sp>
      <p:sp>
        <p:nvSpPr>
          <p:cNvPr id="23" name="Graphic 3">
            <a:extLst>
              <a:ext uri="{FF2B5EF4-FFF2-40B4-BE49-F238E27FC236}">
                <a16:creationId xmlns:a16="http://schemas.microsoft.com/office/drawing/2014/main" id="{7F92F38F-A15E-0149-A234-936FC4B8402C}"/>
              </a:ext>
            </a:extLst>
          </p:cNvPr>
          <p:cNvSpPr/>
          <p:nvPr/>
        </p:nvSpPr>
        <p:spPr>
          <a:xfrm>
            <a:off x="6769457" y="1416596"/>
            <a:ext cx="1965223" cy="2382482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B3A427-1B1C-3948-BF0A-92CE5AF16EDD}"/>
              </a:ext>
            </a:extLst>
          </p:cNvPr>
          <p:cNvSpPr txBox="1"/>
          <p:nvPr/>
        </p:nvSpPr>
        <p:spPr>
          <a:xfrm>
            <a:off x="6799090" y="2483471"/>
            <a:ext cx="196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2400" dirty="0">
                <a:solidFill>
                  <a:srgbClr val="BB8A35"/>
                </a:solidFill>
                <a:latin typeface="Avenir Book" panose="02000503020000020003" pitchFamily="2" charset="0"/>
              </a:rPr>
              <a:t>Visualização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1092C4-5619-9B4D-8FB2-240E006BB96B}"/>
              </a:ext>
            </a:extLst>
          </p:cNvPr>
          <p:cNvSpPr/>
          <p:nvPr/>
        </p:nvSpPr>
        <p:spPr>
          <a:xfrm>
            <a:off x="9063317" y="141403"/>
            <a:ext cx="3100552" cy="651595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8345B08B-073A-F349-A4F9-0BC8CCC0F217}"/>
              </a:ext>
            </a:extLst>
          </p:cNvPr>
          <p:cNvSpPr/>
          <p:nvPr/>
        </p:nvSpPr>
        <p:spPr>
          <a:xfrm rot="7410582">
            <a:off x="9396577" y="5064471"/>
            <a:ext cx="704728" cy="1120695"/>
          </a:xfrm>
          <a:prstGeom prst="arc">
            <a:avLst/>
          </a:prstGeom>
          <a:ln>
            <a:solidFill>
              <a:srgbClr val="2C1F5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A428-32D8-FF4D-9B5E-219658AAF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632" y="834012"/>
            <a:ext cx="430849" cy="4923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BA57B0D-2FCD-3C49-AAFB-4CDA7C001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31" y="849283"/>
            <a:ext cx="430849" cy="49740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A91ECC4-AD8F-9849-9BBF-83EDD5589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826" y="783864"/>
            <a:ext cx="511320" cy="59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8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rc 35">
            <a:extLst>
              <a:ext uri="{FF2B5EF4-FFF2-40B4-BE49-F238E27FC236}">
                <a16:creationId xmlns:a16="http://schemas.microsoft.com/office/drawing/2014/main" id="{960EFF11-EC18-9148-B2DD-2FC7EA066C53}"/>
              </a:ext>
            </a:extLst>
          </p:cNvPr>
          <p:cNvSpPr/>
          <p:nvPr/>
        </p:nvSpPr>
        <p:spPr>
          <a:xfrm rot="19847632" flipH="1">
            <a:off x="10275401" y="4013335"/>
            <a:ext cx="557864" cy="955252"/>
          </a:xfrm>
          <a:prstGeom prst="arc">
            <a:avLst/>
          </a:prstGeom>
          <a:ln>
            <a:solidFill>
              <a:srgbClr val="2C1F5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6E01E8F8-2B10-7E4E-B893-FB74667CA331}"/>
              </a:ext>
            </a:extLst>
          </p:cNvPr>
          <p:cNvSpPr/>
          <p:nvPr/>
        </p:nvSpPr>
        <p:spPr>
          <a:xfrm rot="13086012">
            <a:off x="526919" y="4513129"/>
            <a:ext cx="557864" cy="955252"/>
          </a:xfrm>
          <a:prstGeom prst="arc">
            <a:avLst/>
          </a:prstGeom>
          <a:ln>
            <a:solidFill>
              <a:srgbClr val="2C1F5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54B950-B8AA-B54E-AD7F-37583507C180}"/>
              </a:ext>
            </a:extLst>
          </p:cNvPr>
          <p:cNvSpPr txBox="1"/>
          <p:nvPr/>
        </p:nvSpPr>
        <p:spPr>
          <a:xfrm>
            <a:off x="4388345" y="3129958"/>
            <a:ext cx="145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dirty="0">
                <a:solidFill>
                  <a:schemeClr val="bg1"/>
                </a:solidFill>
                <a:latin typeface="Avenir Book" panose="02000503020000020003" pitchFamily="2" charset="0"/>
              </a:rPr>
              <a:t>Análise </a:t>
            </a:r>
          </a:p>
          <a:p>
            <a:pPr algn="ctr"/>
            <a:r>
              <a:rPr lang="en-BR" dirty="0">
                <a:solidFill>
                  <a:schemeClr val="bg1"/>
                </a:solidFill>
                <a:latin typeface="Avenir Book" panose="02000503020000020003" pitchFamily="2" charset="0"/>
              </a:rPr>
              <a:t>Exploratória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E094C8-3BFA-9444-B4FF-2EB707113199}"/>
              </a:ext>
            </a:extLst>
          </p:cNvPr>
          <p:cNvSpPr txBox="1"/>
          <p:nvPr/>
        </p:nvSpPr>
        <p:spPr>
          <a:xfrm>
            <a:off x="9922592" y="3409933"/>
            <a:ext cx="907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050" dirty="0">
                <a:solidFill>
                  <a:schemeClr val="bg1"/>
                </a:solidFill>
                <a:latin typeface="Avenir Book" panose="02000503020000020003" pitchFamily="2" charset="0"/>
              </a:rPr>
              <a:t>Modelagem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6F2403-4674-7946-8125-1A60B847DC27}"/>
              </a:ext>
            </a:extLst>
          </p:cNvPr>
          <p:cNvSpPr txBox="1"/>
          <p:nvPr/>
        </p:nvSpPr>
        <p:spPr>
          <a:xfrm>
            <a:off x="311668" y="270714"/>
            <a:ext cx="4735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3600" dirty="0">
                <a:solidFill>
                  <a:srgbClr val="BB8A35"/>
                </a:solidFill>
                <a:latin typeface="Avenir Next" panose="020B0503020202020204" pitchFamily="34" charset="0"/>
              </a:rPr>
              <a:t>2. PROCESSAMENTO</a:t>
            </a:r>
          </a:p>
        </p:txBody>
      </p:sp>
      <p:sp>
        <p:nvSpPr>
          <p:cNvPr id="27" name="Graphic 3">
            <a:extLst>
              <a:ext uri="{FF2B5EF4-FFF2-40B4-BE49-F238E27FC236}">
                <a16:creationId xmlns:a16="http://schemas.microsoft.com/office/drawing/2014/main" id="{6679006F-2A1D-DA4E-9BD8-E8ABC8458581}"/>
              </a:ext>
            </a:extLst>
          </p:cNvPr>
          <p:cNvSpPr/>
          <p:nvPr/>
        </p:nvSpPr>
        <p:spPr>
          <a:xfrm>
            <a:off x="262766" y="5254484"/>
            <a:ext cx="1207022" cy="1279262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rgbClr val="BB8A35"/>
          </a:solidFill>
          <a:ln w="28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 sz="1050"/>
          </a:p>
        </p:txBody>
      </p:sp>
      <p:sp>
        <p:nvSpPr>
          <p:cNvPr id="31" name="Graphic 3">
            <a:extLst>
              <a:ext uri="{FF2B5EF4-FFF2-40B4-BE49-F238E27FC236}">
                <a16:creationId xmlns:a16="http://schemas.microsoft.com/office/drawing/2014/main" id="{D921D783-B095-3045-8C56-9E9556A5B3A2}"/>
              </a:ext>
            </a:extLst>
          </p:cNvPr>
          <p:cNvSpPr/>
          <p:nvPr/>
        </p:nvSpPr>
        <p:spPr>
          <a:xfrm>
            <a:off x="9994371" y="4614853"/>
            <a:ext cx="1207022" cy="1279262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rgbClr val="BB8A35"/>
          </a:solidFill>
          <a:ln w="28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1047EA-BD2E-3D44-865C-4E9B528A01C3}"/>
              </a:ext>
            </a:extLst>
          </p:cNvPr>
          <p:cNvSpPr txBox="1"/>
          <p:nvPr/>
        </p:nvSpPr>
        <p:spPr>
          <a:xfrm>
            <a:off x="10159913" y="5125010"/>
            <a:ext cx="907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050" dirty="0">
                <a:solidFill>
                  <a:schemeClr val="bg1"/>
                </a:solidFill>
                <a:latin typeface="Avenir Book" panose="02000503020000020003" pitchFamily="2" charset="0"/>
              </a:rPr>
              <a:t>Resultados</a:t>
            </a:r>
          </a:p>
        </p:txBody>
      </p:sp>
      <p:sp>
        <p:nvSpPr>
          <p:cNvPr id="33" name="Graphic 3">
            <a:extLst>
              <a:ext uri="{FF2B5EF4-FFF2-40B4-BE49-F238E27FC236}">
                <a16:creationId xmlns:a16="http://schemas.microsoft.com/office/drawing/2014/main" id="{44A69C1F-5FD6-F34F-9EBA-72A3A2487AE3}"/>
              </a:ext>
            </a:extLst>
          </p:cNvPr>
          <p:cNvSpPr/>
          <p:nvPr/>
        </p:nvSpPr>
        <p:spPr>
          <a:xfrm>
            <a:off x="2677910" y="1941823"/>
            <a:ext cx="1493004" cy="1810000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01A5F5-2E63-734D-AFA8-13D1BF65CD33}"/>
              </a:ext>
            </a:extLst>
          </p:cNvPr>
          <p:cNvSpPr txBox="1"/>
          <p:nvPr/>
        </p:nvSpPr>
        <p:spPr>
          <a:xfrm>
            <a:off x="2744557" y="2527983"/>
            <a:ext cx="143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dirty="0">
                <a:solidFill>
                  <a:srgbClr val="BB8A35"/>
                </a:solidFill>
                <a:latin typeface="Avenir Book" panose="02000503020000020003" pitchFamily="2" charset="0"/>
              </a:rPr>
              <a:t>Feature</a:t>
            </a:r>
          </a:p>
          <a:p>
            <a:pPr algn="ctr"/>
            <a:r>
              <a:rPr lang="en-BR" dirty="0">
                <a:solidFill>
                  <a:srgbClr val="BB8A35"/>
                </a:solidFill>
                <a:latin typeface="Avenir Book" panose="02000503020000020003" pitchFamily="2" charset="0"/>
              </a:rPr>
              <a:t>Engineering</a:t>
            </a:r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B73836D4-9695-434B-B522-0EA7BBBBA6F2}"/>
              </a:ext>
            </a:extLst>
          </p:cNvPr>
          <p:cNvSpPr/>
          <p:nvPr/>
        </p:nvSpPr>
        <p:spPr>
          <a:xfrm>
            <a:off x="10010082" y="2770302"/>
            <a:ext cx="1207022" cy="1279262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rgbClr val="BB8A35"/>
          </a:solidFill>
          <a:ln w="28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 sz="10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0AD6D1-6E74-A74E-81F8-0ACB51AEC70D}"/>
              </a:ext>
            </a:extLst>
          </p:cNvPr>
          <p:cNvSpPr txBox="1"/>
          <p:nvPr/>
        </p:nvSpPr>
        <p:spPr>
          <a:xfrm>
            <a:off x="10116360" y="3302007"/>
            <a:ext cx="1041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050" dirty="0">
                <a:solidFill>
                  <a:schemeClr val="bg1"/>
                </a:solidFill>
                <a:latin typeface="Avenir Book" panose="02000503020000020003" pitchFamily="2" charset="0"/>
              </a:rPr>
              <a:t>Modelagem</a:t>
            </a:r>
          </a:p>
        </p:txBody>
      </p:sp>
      <p:sp>
        <p:nvSpPr>
          <p:cNvPr id="18" name="Graphic 3">
            <a:extLst>
              <a:ext uri="{FF2B5EF4-FFF2-40B4-BE49-F238E27FC236}">
                <a16:creationId xmlns:a16="http://schemas.microsoft.com/office/drawing/2014/main" id="{AD4CEC56-B9F7-544E-9975-5215198C9072}"/>
              </a:ext>
            </a:extLst>
          </p:cNvPr>
          <p:cNvSpPr/>
          <p:nvPr/>
        </p:nvSpPr>
        <p:spPr>
          <a:xfrm>
            <a:off x="596746" y="1941823"/>
            <a:ext cx="1441747" cy="1747861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DFAE3E-DCC8-D841-9E2C-7843C991C289}"/>
              </a:ext>
            </a:extLst>
          </p:cNvPr>
          <p:cNvSpPr txBox="1"/>
          <p:nvPr/>
        </p:nvSpPr>
        <p:spPr>
          <a:xfrm>
            <a:off x="503541" y="2649943"/>
            <a:ext cx="162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dirty="0">
                <a:solidFill>
                  <a:srgbClr val="BB8A35"/>
                </a:solidFill>
                <a:latin typeface="Avenir Book" panose="02000503020000020003" pitchFamily="2" charset="0"/>
              </a:rPr>
              <a:t>Treino/Teste</a:t>
            </a:r>
            <a:endParaRPr lang="en-BR" sz="2000" dirty="0">
              <a:solidFill>
                <a:srgbClr val="BB8A35"/>
              </a:solidFill>
              <a:latin typeface="Avenir Book" panose="02000503020000020003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0BCC5F-7273-6B4D-81B3-ABDFF8EF2F31}"/>
              </a:ext>
            </a:extLst>
          </p:cNvPr>
          <p:cNvSpPr txBox="1"/>
          <p:nvPr/>
        </p:nvSpPr>
        <p:spPr>
          <a:xfrm>
            <a:off x="262766" y="5686366"/>
            <a:ext cx="11504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050" dirty="0">
                <a:solidFill>
                  <a:schemeClr val="bg1"/>
                </a:solidFill>
                <a:latin typeface="Avenir Book" panose="02000503020000020003" pitchFamily="2" charset="0"/>
              </a:rPr>
              <a:t>Análise Exploratória</a:t>
            </a:r>
          </a:p>
        </p:txBody>
      </p:sp>
      <p:sp>
        <p:nvSpPr>
          <p:cNvPr id="21" name="Graphic 3">
            <a:extLst>
              <a:ext uri="{FF2B5EF4-FFF2-40B4-BE49-F238E27FC236}">
                <a16:creationId xmlns:a16="http://schemas.microsoft.com/office/drawing/2014/main" id="{C279E09B-028C-7048-80E0-6980EA3B6AC5}"/>
              </a:ext>
            </a:extLst>
          </p:cNvPr>
          <p:cNvSpPr/>
          <p:nvPr/>
        </p:nvSpPr>
        <p:spPr>
          <a:xfrm>
            <a:off x="7691216" y="1758238"/>
            <a:ext cx="1441747" cy="1747861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681055-1685-CA4C-8D5C-572E7E984913}"/>
              </a:ext>
            </a:extLst>
          </p:cNvPr>
          <p:cNvSpPr txBox="1"/>
          <p:nvPr/>
        </p:nvSpPr>
        <p:spPr>
          <a:xfrm>
            <a:off x="7598011" y="2466358"/>
            <a:ext cx="162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600" dirty="0">
                <a:solidFill>
                  <a:srgbClr val="BB8A35"/>
                </a:solidFill>
                <a:latin typeface="Avenir Book" panose="02000503020000020003" pitchFamily="2" charset="0"/>
              </a:rPr>
              <a:t>Reamostragem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1092C4-5619-9B4D-8FB2-240E006BB96B}"/>
              </a:ext>
            </a:extLst>
          </p:cNvPr>
          <p:cNvSpPr/>
          <p:nvPr/>
        </p:nvSpPr>
        <p:spPr>
          <a:xfrm>
            <a:off x="9448158" y="2207256"/>
            <a:ext cx="2736646" cy="452957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8345B08B-073A-F349-A4F9-0BC8CCC0F217}"/>
              </a:ext>
            </a:extLst>
          </p:cNvPr>
          <p:cNvSpPr/>
          <p:nvPr/>
        </p:nvSpPr>
        <p:spPr>
          <a:xfrm rot="19718086">
            <a:off x="9456476" y="2343759"/>
            <a:ext cx="704728" cy="1120695"/>
          </a:xfrm>
          <a:prstGeom prst="arc">
            <a:avLst/>
          </a:prstGeom>
          <a:ln>
            <a:solidFill>
              <a:srgbClr val="2C1F5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D65D2E-1045-7243-90D9-BF5F51AFCD09}"/>
              </a:ext>
            </a:extLst>
          </p:cNvPr>
          <p:cNvSpPr/>
          <p:nvPr/>
        </p:nvSpPr>
        <p:spPr>
          <a:xfrm>
            <a:off x="152205" y="4593210"/>
            <a:ext cx="1765751" cy="2118731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9" name="Graphic 3">
            <a:extLst>
              <a:ext uri="{FF2B5EF4-FFF2-40B4-BE49-F238E27FC236}">
                <a16:creationId xmlns:a16="http://schemas.microsoft.com/office/drawing/2014/main" id="{EA36A940-94E9-C54F-8894-49E2A3B5D2C7}"/>
              </a:ext>
            </a:extLst>
          </p:cNvPr>
          <p:cNvSpPr/>
          <p:nvPr/>
        </p:nvSpPr>
        <p:spPr>
          <a:xfrm>
            <a:off x="4277692" y="4774505"/>
            <a:ext cx="1441747" cy="1747861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22890C-792F-8143-83BE-6FBE89684B16}"/>
              </a:ext>
            </a:extLst>
          </p:cNvPr>
          <p:cNvSpPr txBox="1"/>
          <p:nvPr/>
        </p:nvSpPr>
        <p:spPr>
          <a:xfrm>
            <a:off x="4182009" y="5384306"/>
            <a:ext cx="1628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400" dirty="0">
                <a:solidFill>
                  <a:srgbClr val="BB8A35"/>
                </a:solidFill>
                <a:latin typeface="Avenir Book" panose="02000503020000020003" pitchFamily="2" charset="0"/>
              </a:rPr>
              <a:t>Variáveis </a:t>
            </a:r>
          </a:p>
          <a:p>
            <a:pPr algn="ctr"/>
            <a:r>
              <a:rPr lang="en-BR" sz="1400" dirty="0">
                <a:solidFill>
                  <a:srgbClr val="BB8A35"/>
                </a:solidFill>
                <a:latin typeface="Avenir Book" panose="02000503020000020003" pitchFamily="2" charset="0"/>
              </a:rPr>
              <a:t>Dummy</a:t>
            </a:r>
            <a:endParaRPr lang="en-BR" sz="1600" dirty="0">
              <a:solidFill>
                <a:srgbClr val="BB8A35"/>
              </a:solidFill>
              <a:latin typeface="Avenir Book" panose="02000503020000020003" pitchFamily="2" charset="0"/>
            </a:endParaRPr>
          </a:p>
        </p:txBody>
      </p:sp>
      <p:sp>
        <p:nvSpPr>
          <p:cNvPr id="37" name="Graphic 3">
            <a:extLst>
              <a:ext uri="{FF2B5EF4-FFF2-40B4-BE49-F238E27FC236}">
                <a16:creationId xmlns:a16="http://schemas.microsoft.com/office/drawing/2014/main" id="{196AB2B2-42C2-924A-9DE8-21CBC51EAA57}"/>
              </a:ext>
            </a:extLst>
          </p:cNvPr>
          <p:cNvSpPr/>
          <p:nvPr/>
        </p:nvSpPr>
        <p:spPr>
          <a:xfrm>
            <a:off x="3521178" y="3366673"/>
            <a:ext cx="1441747" cy="1747861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EBC9E0-0F71-994A-BF7C-53BB296F11A6}"/>
              </a:ext>
            </a:extLst>
          </p:cNvPr>
          <p:cNvSpPr txBox="1"/>
          <p:nvPr/>
        </p:nvSpPr>
        <p:spPr>
          <a:xfrm>
            <a:off x="3424047" y="4040549"/>
            <a:ext cx="1628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400" dirty="0">
                <a:solidFill>
                  <a:srgbClr val="BB8A35"/>
                </a:solidFill>
                <a:latin typeface="Avenir Book" panose="02000503020000020003" pitchFamily="2" charset="0"/>
              </a:rPr>
              <a:t>Tratamento de dados faltantes</a:t>
            </a:r>
            <a:endParaRPr lang="en-BR" sz="1600" dirty="0">
              <a:solidFill>
                <a:srgbClr val="BB8A35"/>
              </a:solidFill>
              <a:latin typeface="Avenir Book" panose="02000503020000020003" pitchFamily="2" charset="0"/>
            </a:endParaRPr>
          </a:p>
        </p:txBody>
      </p:sp>
      <p:sp>
        <p:nvSpPr>
          <p:cNvPr id="41" name="Graphic 3">
            <a:extLst>
              <a:ext uri="{FF2B5EF4-FFF2-40B4-BE49-F238E27FC236}">
                <a16:creationId xmlns:a16="http://schemas.microsoft.com/office/drawing/2014/main" id="{EBC374BC-69A5-714F-B9C4-594E8934B2E0}"/>
              </a:ext>
            </a:extLst>
          </p:cNvPr>
          <p:cNvSpPr/>
          <p:nvPr/>
        </p:nvSpPr>
        <p:spPr>
          <a:xfrm>
            <a:off x="5052183" y="3366673"/>
            <a:ext cx="1441747" cy="1747861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 sz="14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9207B7-D6C5-FB47-A588-C151CFB9D3E4}"/>
              </a:ext>
            </a:extLst>
          </p:cNvPr>
          <p:cNvSpPr txBox="1"/>
          <p:nvPr/>
        </p:nvSpPr>
        <p:spPr>
          <a:xfrm>
            <a:off x="4958978" y="4137634"/>
            <a:ext cx="1628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400" dirty="0">
                <a:solidFill>
                  <a:srgbClr val="BB8A35"/>
                </a:solidFill>
                <a:latin typeface="Avenir Book" panose="02000503020000020003" pitchFamily="2" charset="0"/>
              </a:rPr>
              <a:t>Transformações</a:t>
            </a:r>
          </a:p>
        </p:txBody>
      </p:sp>
      <p:sp>
        <p:nvSpPr>
          <p:cNvPr id="43" name="Graphic 3">
            <a:extLst>
              <a:ext uri="{FF2B5EF4-FFF2-40B4-BE49-F238E27FC236}">
                <a16:creationId xmlns:a16="http://schemas.microsoft.com/office/drawing/2014/main" id="{1A11E1F4-6E24-6449-B4B9-1AF4ABB31F45}"/>
              </a:ext>
            </a:extLst>
          </p:cNvPr>
          <p:cNvSpPr/>
          <p:nvPr/>
        </p:nvSpPr>
        <p:spPr>
          <a:xfrm>
            <a:off x="5852266" y="4753017"/>
            <a:ext cx="1441747" cy="1747861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 sz="14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7C0F24-EB1C-2743-AE74-B1F9FF801248}"/>
              </a:ext>
            </a:extLst>
          </p:cNvPr>
          <p:cNvSpPr txBox="1"/>
          <p:nvPr/>
        </p:nvSpPr>
        <p:spPr>
          <a:xfrm>
            <a:off x="5721425" y="5476712"/>
            <a:ext cx="1628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400" dirty="0">
                <a:solidFill>
                  <a:srgbClr val="BB8A35"/>
                </a:solidFill>
                <a:latin typeface="Avenir Book" panose="02000503020000020003" pitchFamily="2" charset="0"/>
              </a:rPr>
              <a:t>Interações</a:t>
            </a:r>
            <a:endParaRPr lang="en-BR" sz="1600" dirty="0">
              <a:solidFill>
                <a:srgbClr val="BB8A35"/>
              </a:solidFill>
              <a:latin typeface="Avenir Book" panose="02000503020000020003" pitchFamily="2" charset="0"/>
            </a:endParaRPr>
          </a:p>
        </p:txBody>
      </p:sp>
      <p:sp>
        <p:nvSpPr>
          <p:cNvPr id="45" name="Graphic 3">
            <a:extLst>
              <a:ext uri="{FF2B5EF4-FFF2-40B4-BE49-F238E27FC236}">
                <a16:creationId xmlns:a16="http://schemas.microsoft.com/office/drawing/2014/main" id="{C5649ACD-B35B-8A48-A77B-45F0E5A96AA4}"/>
              </a:ext>
            </a:extLst>
          </p:cNvPr>
          <p:cNvSpPr/>
          <p:nvPr/>
        </p:nvSpPr>
        <p:spPr>
          <a:xfrm>
            <a:off x="7381503" y="4730737"/>
            <a:ext cx="1441747" cy="1747861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 sz="14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BD4CAC-FB86-5646-9034-1947653BA8C5}"/>
              </a:ext>
            </a:extLst>
          </p:cNvPr>
          <p:cNvSpPr txBox="1"/>
          <p:nvPr/>
        </p:nvSpPr>
        <p:spPr>
          <a:xfrm>
            <a:off x="7250662" y="5454432"/>
            <a:ext cx="1628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400" dirty="0">
                <a:solidFill>
                  <a:srgbClr val="BB8A35"/>
                </a:solidFill>
                <a:latin typeface="Avenir Book" panose="02000503020000020003" pitchFamily="2" charset="0"/>
              </a:rPr>
              <a:t>Normalização</a:t>
            </a:r>
            <a:endParaRPr lang="en-BR" sz="1600" dirty="0">
              <a:solidFill>
                <a:srgbClr val="BB8A35"/>
              </a:solidFill>
              <a:latin typeface="Avenir Book" panose="02000503020000020003" pitchFamily="2" charset="0"/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4BD4BD01-5D20-F84A-B51B-C417A857E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833" y="804376"/>
            <a:ext cx="474041" cy="549476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D6C537-45FD-3848-992F-F6B89D9B3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74" y="804376"/>
            <a:ext cx="472711" cy="5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0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A picture containing text&#10;&#10;Description automatically generated">
            <a:extLst>
              <a:ext uri="{FF2B5EF4-FFF2-40B4-BE49-F238E27FC236}">
                <a16:creationId xmlns:a16="http://schemas.microsoft.com/office/drawing/2014/main" id="{88546701-E848-A849-9F97-AD83BB28C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077" y="5598261"/>
            <a:ext cx="1365135" cy="1259739"/>
          </a:xfrm>
          <a:prstGeom prst="rect">
            <a:avLst/>
          </a:prstGeom>
        </p:spPr>
      </p:pic>
      <p:sp>
        <p:nvSpPr>
          <p:cNvPr id="36" name="Arc 35">
            <a:extLst>
              <a:ext uri="{FF2B5EF4-FFF2-40B4-BE49-F238E27FC236}">
                <a16:creationId xmlns:a16="http://schemas.microsoft.com/office/drawing/2014/main" id="{960EFF11-EC18-9148-B2DD-2FC7EA066C53}"/>
              </a:ext>
            </a:extLst>
          </p:cNvPr>
          <p:cNvSpPr/>
          <p:nvPr/>
        </p:nvSpPr>
        <p:spPr>
          <a:xfrm rot="15073613">
            <a:off x="1547453" y="3052009"/>
            <a:ext cx="557864" cy="955252"/>
          </a:xfrm>
          <a:prstGeom prst="arc">
            <a:avLst/>
          </a:prstGeom>
          <a:ln>
            <a:solidFill>
              <a:srgbClr val="2C1F5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6E01E8F8-2B10-7E4E-B893-FB74667CA331}"/>
              </a:ext>
            </a:extLst>
          </p:cNvPr>
          <p:cNvSpPr/>
          <p:nvPr/>
        </p:nvSpPr>
        <p:spPr>
          <a:xfrm rot="13086012">
            <a:off x="526919" y="4513129"/>
            <a:ext cx="557864" cy="955252"/>
          </a:xfrm>
          <a:prstGeom prst="arc">
            <a:avLst/>
          </a:prstGeom>
          <a:ln>
            <a:solidFill>
              <a:srgbClr val="2C1F5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E094C8-3BFA-9444-B4FF-2EB707113199}"/>
              </a:ext>
            </a:extLst>
          </p:cNvPr>
          <p:cNvSpPr txBox="1"/>
          <p:nvPr/>
        </p:nvSpPr>
        <p:spPr>
          <a:xfrm>
            <a:off x="9347986" y="4059552"/>
            <a:ext cx="907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050" dirty="0">
                <a:solidFill>
                  <a:schemeClr val="bg1"/>
                </a:solidFill>
                <a:latin typeface="Avenir Book" panose="02000503020000020003" pitchFamily="2" charset="0"/>
              </a:rPr>
              <a:t>Modelagem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6F2403-4674-7946-8125-1A60B847DC27}"/>
              </a:ext>
            </a:extLst>
          </p:cNvPr>
          <p:cNvSpPr txBox="1"/>
          <p:nvPr/>
        </p:nvSpPr>
        <p:spPr>
          <a:xfrm>
            <a:off x="302241" y="270714"/>
            <a:ext cx="3689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3600" dirty="0">
                <a:solidFill>
                  <a:srgbClr val="BB8A35"/>
                </a:solidFill>
                <a:latin typeface="Avenir Next" panose="020B0503020202020204" pitchFamily="34" charset="0"/>
              </a:rPr>
              <a:t>3. MODELAGEM</a:t>
            </a:r>
          </a:p>
        </p:txBody>
      </p:sp>
      <p:sp>
        <p:nvSpPr>
          <p:cNvPr id="27" name="Graphic 3">
            <a:extLst>
              <a:ext uri="{FF2B5EF4-FFF2-40B4-BE49-F238E27FC236}">
                <a16:creationId xmlns:a16="http://schemas.microsoft.com/office/drawing/2014/main" id="{6679006F-2A1D-DA4E-9BD8-E8ABC8458581}"/>
              </a:ext>
            </a:extLst>
          </p:cNvPr>
          <p:cNvSpPr/>
          <p:nvPr/>
        </p:nvSpPr>
        <p:spPr>
          <a:xfrm>
            <a:off x="262766" y="5254484"/>
            <a:ext cx="1207022" cy="1279262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rgbClr val="BB8A35"/>
          </a:solidFill>
          <a:ln w="28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 sz="1050"/>
          </a:p>
        </p:txBody>
      </p:sp>
      <p:sp>
        <p:nvSpPr>
          <p:cNvPr id="31" name="Graphic 3">
            <a:extLst>
              <a:ext uri="{FF2B5EF4-FFF2-40B4-BE49-F238E27FC236}">
                <a16:creationId xmlns:a16="http://schemas.microsoft.com/office/drawing/2014/main" id="{D921D783-B095-3045-8C56-9E9556A5B3A2}"/>
              </a:ext>
            </a:extLst>
          </p:cNvPr>
          <p:cNvSpPr/>
          <p:nvPr/>
        </p:nvSpPr>
        <p:spPr>
          <a:xfrm>
            <a:off x="9994371" y="4614853"/>
            <a:ext cx="1207022" cy="1279262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rgbClr val="BB8A35"/>
          </a:solidFill>
          <a:ln w="28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1047EA-BD2E-3D44-865C-4E9B528A01C3}"/>
              </a:ext>
            </a:extLst>
          </p:cNvPr>
          <p:cNvSpPr txBox="1"/>
          <p:nvPr/>
        </p:nvSpPr>
        <p:spPr>
          <a:xfrm>
            <a:off x="10159913" y="5125010"/>
            <a:ext cx="907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050" dirty="0">
                <a:solidFill>
                  <a:schemeClr val="bg1"/>
                </a:solidFill>
                <a:latin typeface="Avenir Book" panose="02000503020000020003" pitchFamily="2" charset="0"/>
              </a:rPr>
              <a:t>Resultados</a:t>
            </a:r>
          </a:p>
        </p:txBody>
      </p:sp>
      <p:sp>
        <p:nvSpPr>
          <p:cNvPr id="33" name="Graphic 3">
            <a:extLst>
              <a:ext uri="{FF2B5EF4-FFF2-40B4-BE49-F238E27FC236}">
                <a16:creationId xmlns:a16="http://schemas.microsoft.com/office/drawing/2014/main" id="{44A69C1F-5FD6-F34F-9EBA-72A3A2487AE3}"/>
              </a:ext>
            </a:extLst>
          </p:cNvPr>
          <p:cNvSpPr/>
          <p:nvPr/>
        </p:nvSpPr>
        <p:spPr>
          <a:xfrm>
            <a:off x="6893282" y="4105340"/>
            <a:ext cx="1493004" cy="1810000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01A5F5-2E63-734D-AFA8-13D1BF65CD33}"/>
              </a:ext>
            </a:extLst>
          </p:cNvPr>
          <p:cNvSpPr txBox="1"/>
          <p:nvPr/>
        </p:nvSpPr>
        <p:spPr>
          <a:xfrm>
            <a:off x="6923316" y="4723928"/>
            <a:ext cx="143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dirty="0">
                <a:solidFill>
                  <a:srgbClr val="BB8A35"/>
                </a:solidFill>
                <a:latin typeface="Avenir Book" panose="02000503020000020003" pitchFamily="2" charset="0"/>
              </a:rPr>
              <a:t>Fit na base de treino</a:t>
            </a:r>
          </a:p>
        </p:txBody>
      </p:sp>
      <p:sp>
        <p:nvSpPr>
          <p:cNvPr id="18" name="Graphic 3">
            <a:extLst>
              <a:ext uri="{FF2B5EF4-FFF2-40B4-BE49-F238E27FC236}">
                <a16:creationId xmlns:a16="http://schemas.microsoft.com/office/drawing/2014/main" id="{AD4CEC56-B9F7-544E-9975-5215198C9072}"/>
              </a:ext>
            </a:extLst>
          </p:cNvPr>
          <p:cNvSpPr/>
          <p:nvPr/>
        </p:nvSpPr>
        <p:spPr>
          <a:xfrm>
            <a:off x="2321103" y="1862562"/>
            <a:ext cx="1441747" cy="1747861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DFAE3E-DCC8-D841-9E2C-7843C991C289}"/>
              </a:ext>
            </a:extLst>
          </p:cNvPr>
          <p:cNvSpPr txBox="1"/>
          <p:nvPr/>
        </p:nvSpPr>
        <p:spPr>
          <a:xfrm>
            <a:off x="2261344" y="2393317"/>
            <a:ext cx="1628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2000" dirty="0">
                <a:solidFill>
                  <a:srgbClr val="BB8A35"/>
                </a:solidFill>
                <a:latin typeface="Avenir Book" panose="02000503020000020003" pitchFamily="2" charset="0"/>
              </a:rPr>
              <a:t>Criação do workflow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0BCC5F-7273-6B4D-81B3-ABDFF8EF2F31}"/>
              </a:ext>
            </a:extLst>
          </p:cNvPr>
          <p:cNvSpPr txBox="1"/>
          <p:nvPr/>
        </p:nvSpPr>
        <p:spPr>
          <a:xfrm>
            <a:off x="262766" y="5686366"/>
            <a:ext cx="11504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050" dirty="0">
                <a:solidFill>
                  <a:schemeClr val="bg1"/>
                </a:solidFill>
                <a:latin typeface="Avenir Book" panose="02000503020000020003" pitchFamily="2" charset="0"/>
              </a:rPr>
              <a:t>Análise Exploratória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1092C4-5619-9B4D-8FB2-240E006BB96B}"/>
              </a:ext>
            </a:extLst>
          </p:cNvPr>
          <p:cNvSpPr/>
          <p:nvPr/>
        </p:nvSpPr>
        <p:spPr>
          <a:xfrm>
            <a:off x="9091448" y="4480451"/>
            <a:ext cx="3100552" cy="237754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7" name="Graphic 3">
            <a:extLst>
              <a:ext uri="{FF2B5EF4-FFF2-40B4-BE49-F238E27FC236}">
                <a16:creationId xmlns:a16="http://schemas.microsoft.com/office/drawing/2014/main" id="{196AB2B2-42C2-924A-9DE8-21CBC51EAA57}"/>
              </a:ext>
            </a:extLst>
          </p:cNvPr>
          <p:cNvSpPr/>
          <p:nvPr/>
        </p:nvSpPr>
        <p:spPr>
          <a:xfrm>
            <a:off x="7678183" y="2610440"/>
            <a:ext cx="1441747" cy="1747861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EBC9E0-0F71-994A-BF7C-53BB296F11A6}"/>
              </a:ext>
            </a:extLst>
          </p:cNvPr>
          <p:cNvSpPr txBox="1"/>
          <p:nvPr/>
        </p:nvSpPr>
        <p:spPr>
          <a:xfrm>
            <a:off x="7583913" y="3147262"/>
            <a:ext cx="16281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400" dirty="0">
                <a:solidFill>
                  <a:srgbClr val="BB8A35"/>
                </a:solidFill>
                <a:latin typeface="Avenir Book" panose="02000503020000020003" pitchFamily="2" charset="0"/>
              </a:rPr>
              <a:t>Teste de diferentes modelos</a:t>
            </a:r>
            <a:endParaRPr lang="en-BR" sz="1600" dirty="0">
              <a:solidFill>
                <a:srgbClr val="BB8A35"/>
              </a:solidFill>
              <a:latin typeface="Avenir Book" panose="02000503020000020003" pitchFamily="2" charset="0"/>
            </a:endParaRPr>
          </a:p>
        </p:txBody>
      </p:sp>
      <p:sp>
        <p:nvSpPr>
          <p:cNvPr id="43" name="Graphic 3">
            <a:extLst>
              <a:ext uri="{FF2B5EF4-FFF2-40B4-BE49-F238E27FC236}">
                <a16:creationId xmlns:a16="http://schemas.microsoft.com/office/drawing/2014/main" id="{1A11E1F4-6E24-6449-B4B9-1AF4ABB31F45}"/>
              </a:ext>
            </a:extLst>
          </p:cNvPr>
          <p:cNvSpPr/>
          <p:nvPr/>
        </p:nvSpPr>
        <p:spPr>
          <a:xfrm>
            <a:off x="6023724" y="2610440"/>
            <a:ext cx="1441747" cy="1747861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 sz="14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7C0F24-EB1C-2743-AE74-B1F9FF801248}"/>
              </a:ext>
            </a:extLst>
          </p:cNvPr>
          <p:cNvSpPr txBox="1"/>
          <p:nvPr/>
        </p:nvSpPr>
        <p:spPr>
          <a:xfrm>
            <a:off x="5922848" y="3024109"/>
            <a:ext cx="1628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dirty="0">
                <a:solidFill>
                  <a:srgbClr val="BB8A35"/>
                </a:solidFill>
                <a:latin typeface="Avenir Book" panose="02000503020000020003" pitchFamily="2" charset="0"/>
              </a:rPr>
              <a:t>Calibração</a:t>
            </a:r>
          </a:p>
          <a:p>
            <a:pPr algn="ctr"/>
            <a:r>
              <a:rPr lang="en-BR" dirty="0">
                <a:solidFill>
                  <a:srgbClr val="BB8A35"/>
                </a:solidFill>
                <a:latin typeface="Avenir Book" panose="02000503020000020003" pitchFamily="2" charset="0"/>
              </a:rPr>
              <a:t>de</a:t>
            </a:r>
          </a:p>
          <a:p>
            <a:pPr algn="ctr"/>
            <a:r>
              <a:rPr lang="en-BR" dirty="0">
                <a:solidFill>
                  <a:srgbClr val="BB8A35"/>
                </a:solidFill>
                <a:latin typeface="Avenir Book" panose="02000503020000020003" pitchFamily="2" charset="0"/>
              </a:rPr>
              <a:t>parâmetros</a:t>
            </a:r>
          </a:p>
        </p:txBody>
      </p:sp>
      <p:sp>
        <p:nvSpPr>
          <p:cNvPr id="47" name="Graphic 3">
            <a:extLst>
              <a:ext uri="{FF2B5EF4-FFF2-40B4-BE49-F238E27FC236}">
                <a16:creationId xmlns:a16="http://schemas.microsoft.com/office/drawing/2014/main" id="{DB847E22-9F48-E144-9BDC-F7B2E21A5F28}"/>
              </a:ext>
            </a:extLst>
          </p:cNvPr>
          <p:cNvSpPr/>
          <p:nvPr/>
        </p:nvSpPr>
        <p:spPr>
          <a:xfrm>
            <a:off x="285185" y="3655758"/>
            <a:ext cx="1207022" cy="1279262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rgbClr val="BB8A35"/>
          </a:solidFill>
          <a:ln w="28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 sz="10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8A87D-54BC-B14A-BA90-8A01BF0349C7}"/>
              </a:ext>
            </a:extLst>
          </p:cNvPr>
          <p:cNvSpPr txBox="1"/>
          <p:nvPr/>
        </p:nvSpPr>
        <p:spPr>
          <a:xfrm>
            <a:off x="314056" y="4168431"/>
            <a:ext cx="11504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050" dirty="0">
                <a:solidFill>
                  <a:schemeClr val="bg1"/>
                </a:solidFill>
                <a:latin typeface="Avenir Book" panose="02000503020000020003" pitchFamily="2" charset="0"/>
              </a:rPr>
              <a:t>Processamento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D65D2E-1045-7243-90D9-BF5F51AFCD09}"/>
              </a:ext>
            </a:extLst>
          </p:cNvPr>
          <p:cNvSpPr/>
          <p:nvPr/>
        </p:nvSpPr>
        <p:spPr>
          <a:xfrm>
            <a:off x="153709" y="3097219"/>
            <a:ext cx="1765751" cy="361073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C470FEBE-8B73-EA40-A934-D887F164D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448" y="805351"/>
            <a:ext cx="432616" cy="499443"/>
          </a:xfrm>
          <a:prstGeom prst="rect">
            <a:avLst/>
          </a:prstGeom>
        </p:spPr>
      </p:pic>
      <p:pic>
        <p:nvPicPr>
          <p:cNvPr id="9" name="Picture 8" descr="A picture containing website&#10;&#10;Description automatically generated">
            <a:extLst>
              <a:ext uri="{FF2B5EF4-FFF2-40B4-BE49-F238E27FC236}">
                <a16:creationId xmlns:a16="http://schemas.microsoft.com/office/drawing/2014/main" id="{DE0E2362-DE33-7D41-885C-8B4736225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751" y="794345"/>
            <a:ext cx="430849" cy="499443"/>
          </a:xfrm>
          <a:prstGeom prst="rect">
            <a:avLst/>
          </a:prstGeom>
        </p:spPr>
      </p:pic>
      <p:pic>
        <p:nvPicPr>
          <p:cNvPr id="11" name="Picture 10" descr="A picture containing text, sign, device&#10;&#10;Description automatically generated">
            <a:extLst>
              <a:ext uri="{FF2B5EF4-FFF2-40B4-BE49-F238E27FC236}">
                <a16:creationId xmlns:a16="http://schemas.microsoft.com/office/drawing/2014/main" id="{D848560D-D5B8-B343-A0F0-C7DC61A05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6576" y="805351"/>
            <a:ext cx="430663" cy="499443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B874B0E5-DF88-3D4C-8912-F7754EA29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274" y="828027"/>
            <a:ext cx="430662" cy="499443"/>
          </a:xfrm>
          <a:prstGeom prst="rect">
            <a:avLst/>
          </a:prstGeom>
        </p:spPr>
      </p:pic>
      <p:pic>
        <p:nvPicPr>
          <p:cNvPr id="23" name="Picture 22" descr="A picture containing logo&#10;&#10;Description automatically generated">
            <a:extLst>
              <a:ext uri="{FF2B5EF4-FFF2-40B4-BE49-F238E27FC236}">
                <a16:creationId xmlns:a16="http://schemas.microsoft.com/office/drawing/2014/main" id="{C1C7458B-B7A0-434E-85F9-A40FF8ECC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0066" y="847755"/>
            <a:ext cx="434696" cy="504579"/>
          </a:xfrm>
          <a:prstGeom prst="rect">
            <a:avLst/>
          </a:prstGeom>
        </p:spPr>
      </p:pic>
      <p:sp>
        <p:nvSpPr>
          <p:cNvPr id="51" name="Graphic 3">
            <a:extLst>
              <a:ext uri="{FF2B5EF4-FFF2-40B4-BE49-F238E27FC236}">
                <a16:creationId xmlns:a16="http://schemas.microsoft.com/office/drawing/2014/main" id="{058B690A-3411-104D-AB01-37E3B68A44DA}"/>
              </a:ext>
            </a:extLst>
          </p:cNvPr>
          <p:cNvSpPr/>
          <p:nvPr/>
        </p:nvSpPr>
        <p:spPr>
          <a:xfrm>
            <a:off x="3209097" y="3377149"/>
            <a:ext cx="1441747" cy="1747861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45BB2F-B9C7-014B-90FE-D7F4EE7CBDD7}"/>
              </a:ext>
            </a:extLst>
          </p:cNvPr>
          <p:cNvSpPr txBox="1"/>
          <p:nvPr/>
        </p:nvSpPr>
        <p:spPr>
          <a:xfrm>
            <a:off x="3107076" y="3956708"/>
            <a:ext cx="1628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2000" dirty="0">
                <a:solidFill>
                  <a:srgbClr val="BB8A35"/>
                </a:solidFill>
                <a:latin typeface="Avenir Book" panose="02000503020000020003" pitchFamily="2" charset="0"/>
              </a:rPr>
              <a:t>Workflow</a:t>
            </a:r>
          </a:p>
          <a:p>
            <a:pPr algn="ctr"/>
            <a:r>
              <a:rPr lang="en-BR" sz="2000" dirty="0">
                <a:solidFill>
                  <a:srgbClr val="BB8A35"/>
                </a:solidFill>
                <a:latin typeface="Avenir Book" panose="02000503020000020003" pitchFamily="2" charset="0"/>
              </a:rPr>
              <a:t>sets</a:t>
            </a: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69C77A36-2217-4744-B5F2-E9AB86091DC2}"/>
              </a:ext>
            </a:extLst>
          </p:cNvPr>
          <p:cNvSpPr/>
          <p:nvPr/>
        </p:nvSpPr>
        <p:spPr>
          <a:xfrm rot="4941038" flipV="1">
            <a:off x="9400879" y="4561216"/>
            <a:ext cx="557864" cy="955252"/>
          </a:xfrm>
          <a:prstGeom prst="arc">
            <a:avLst/>
          </a:prstGeom>
          <a:ln>
            <a:solidFill>
              <a:srgbClr val="2C1F5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63" name="Graphic 3">
            <a:extLst>
              <a:ext uri="{FF2B5EF4-FFF2-40B4-BE49-F238E27FC236}">
                <a16:creationId xmlns:a16="http://schemas.microsoft.com/office/drawing/2014/main" id="{84BF6B62-32BE-7B45-8FE7-2123F60C5CEE}"/>
              </a:ext>
            </a:extLst>
          </p:cNvPr>
          <p:cNvSpPr/>
          <p:nvPr/>
        </p:nvSpPr>
        <p:spPr>
          <a:xfrm>
            <a:off x="4081073" y="1816598"/>
            <a:ext cx="1493004" cy="1810000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E43A23-7E13-834E-8821-A36942107A8F}"/>
              </a:ext>
            </a:extLst>
          </p:cNvPr>
          <p:cNvSpPr txBox="1"/>
          <p:nvPr/>
        </p:nvSpPr>
        <p:spPr>
          <a:xfrm>
            <a:off x="4111751" y="2295320"/>
            <a:ext cx="1432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dirty="0">
                <a:solidFill>
                  <a:srgbClr val="BB8A35"/>
                </a:solidFill>
                <a:latin typeface="Avenir Book" panose="02000503020000020003" pitchFamily="2" charset="0"/>
              </a:rPr>
              <a:t>Inicialização dos </a:t>
            </a:r>
          </a:p>
          <a:p>
            <a:pPr algn="ctr"/>
            <a:r>
              <a:rPr lang="en-BR" dirty="0">
                <a:solidFill>
                  <a:srgbClr val="BB8A35"/>
                </a:solidFill>
                <a:latin typeface="Avenir Book" panose="02000503020000020003" pitchFamily="2" charset="0"/>
              </a:rPr>
              <a:t>modelos</a:t>
            </a:r>
          </a:p>
        </p:txBody>
      </p:sp>
    </p:spTree>
    <p:extLst>
      <p:ext uri="{BB962C8B-B14F-4D97-AF65-F5344CB8AC3E}">
        <p14:creationId xmlns:p14="http://schemas.microsoft.com/office/powerpoint/2010/main" val="156655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rc 35">
            <a:extLst>
              <a:ext uri="{FF2B5EF4-FFF2-40B4-BE49-F238E27FC236}">
                <a16:creationId xmlns:a16="http://schemas.microsoft.com/office/drawing/2014/main" id="{960EFF11-EC18-9148-B2DD-2FC7EA066C53}"/>
              </a:ext>
            </a:extLst>
          </p:cNvPr>
          <p:cNvSpPr/>
          <p:nvPr/>
        </p:nvSpPr>
        <p:spPr>
          <a:xfrm rot="9677526" flipH="1">
            <a:off x="866729" y="2811015"/>
            <a:ext cx="557864" cy="955252"/>
          </a:xfrm>
          <a:prstGeom prst="arc">
            <a:avLst/>
          </a:prstGeom>
          <a:ln>
            <a:solidFill>
              <a:srgbClr val="2C1F5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6E01E8F8-2B10-7E4E-B893-FB74667CA331}"/>
              </a:ext>
            </a:extLst>
          </p:cNvPr>
          <p:cNvSpPr/>
          <p:nvPr/>
        </p:nvSpPr>
        <p:spPr>
          <a:xfrm rot="13086012">
            <a:off x="526919" y="4513129"/>
            <a:ext cx="557864" cy="955252"/>
          </a:xfrm>
          <a:prstGeom prst="arc">
            <a:avLst/>
          </a:prstGeom>
          <a:ln>
            <a:solidFill>
              <a:srgbClr val="2C1F5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6F2403-4674-7946-8125-1A60B847DC27}"/>
              </a:ext>
            </a:extLst>
          </p:cNvPr>
          <p:cNvSpPr txBox="1"/>
          <p:nvPr/>
        </p:nvSpPr>
        <p:spPr>
          <a:xfrm>
            <a:off x="302241" y="270714"/>
            <a:ext cx="3562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3600" dirty="0">
                <a:solidFill>
                  <a:srgbClr val="BB8A35"/>
                </a:solidFill>
                <a:latin typeface="Avenir Next" panose="020B0503020202020204" pitchFamily="34" charset="0"/>
              </a:rPr>
              <a:t>4. RESULTADOS</a:t>
            </a:r>
          </a:p>
        </p:txBody>
      </p:sp>
      <p:sp>
        <p:nvSpPr>
          <p:cNvPr id="27" name="Graphic 3">
            <a:extLst>
              <a:ext uri="{FF2B5EF4-FFF2-40B4-BE49-F238E27FC236}">
                <a16:creationId xmlns:a16="http://schemas.microsoft.com/office/drawing/2014/main" id="{6679006F-2A1D-DA4E-9BD8-E8ABC8458581}"/>
              </a:ext>
            </a:extLst>
          </p:cNvPr>
          <p:cNvSpPr/>
          <p:nvPr/>
        </p:nvSpPr>
        <p:spPr>
          <a:xfrm>
            <a:off x="262766" y="5254484"/>
            <a:ext cx="1207022" cy="1279262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rgbClr val="BB8A35"/>
          </a:solidFill>
          <a:ln w="28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 sz="1050"/>
          </a:p>
        </p:txBody>
      </p:sp>
      <p:sp>
        <p:nvSpPr>
          <p:cNvPr id="33" name="Graphic 3">
            <a:extLst>
              <a:ext uri="{FF2B5EF4-FFF2-40B4-BE49-F238E27FC236}">
                <a16:creationId xmlns:a16="http://schemas.microsoft.com/office/drawing/2014/main" id="{44A69C1F-5FD6-F34F-9EBA-72A3A2487AE3}"/>
              </a:ext>
            </a:extLst>
          </p:cNvPr>
          <p:cNvSpPr/>
          <p:nvPr/>
        </p:nvSpPr>
        <p:spPr>
          <a:xfrm>
            <a:off x="7805914" y="2199043"/>
            <a:ext cx="1493004" cy="1810000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01A5F5-2E63-734D-AFA8-13D1BF65CD33}"/>
              </a:ext>
            </a:extLst>
          </p:cNvPr>
          <p:cNvSpPr txBox="1"/>
          <p:nvPr/>
        </p:nvSpPr>
        <p:spPr>
          <a:xfrm>
            <a:off x="7835948" y="2817631"/>
            <a:ext cx="143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dirty="0">
                <a:solidFill>
                  <a:srgbClr val="BB8A35"/>
                </a:solidFill>
                <a:latin typeface="Avenir Book" panose="02000503020000020003" pitchFamily="2" charset="0"/>
              </a:rPr>
              <a:t>Fit na base de teste</a:t>
            </a:r>
          </a:p>
        </p:txBody>
      </p:sp>
      <p:sp>
        <p:nvSpPr>
          <p:cNvPr id="18" name="Graphic 3">
            <a:extLst>
              <a:ext uri="{FF2B5EF4-FFF2-40B4-BE49-F238E27FC236}">
                <a16:creationId xmlns:a16="http://schemas.microsoft.com/office/drawing/2014/main" id="{AD4CEC56-B9F7-544E-9975-5215198C9072}"/>
              </a:ext>
            </a:extLst>
          </p:cNvPr>
          <p:cNvSpPr/>
          <p:nvPr/>
        </p:nvSpPr>
        <p:spPr>
          <a:xfrm>
            <a:off x="3071843" y="2255738"/>
            <a:ext cx="1441747" cy="1747861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DFAE3E-DCC8-D841-9E2C-7843C991C289}"/>
              </a:ext>
            </a:extLst>
          </p:cNvPr>
          <p:cNvSpPr txBox="1"/>
          <p:nvPr/>
        </p:nvSpPr>
        <p:spPr>
          <a:xfrm>
            <a:off x="2978638" y="2680750"/>
            <a:ext cx="1628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2000" dirty="0">
                <a:solidFill>
                  <a:srgbClr val="BB8A35"/>
                </a:solidFill>
                <a:latin typeface="Avenir Book" panose="02000503020000020003" pitchFamily="2" charset="0"/>
              </a:rPr>
              <a:t>Avaliação das </a:t>
            </a:r>
          </a:p>
          <a:p>
            <a:pPr algn="ctr"/>
            <a:r>
              <a:rPr lang="en-BR" sz="2000" dirty="0">
                <a:solidFill>
                  <a:srgbClr val="BB8A35"/>
                </a:solidFill>
                <a:latin typeface="Avenir Book" panose="02000503020000020003" pitchFamily="2" charset="0"/>
              </a:rPr>
              <a:t>Métricas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0BCC5F-7273-6B4D-81B3-ABDFF8EF2F31}"/>
              </a:ext>
            </a:extLst>
          </p:cNvPr>
          <p:cNvSpPr txBox="1"/>
          <p:nvPr/>
        </p:nvSpPr>
        <p:spPr>
          <a:xfrm>
            <a:off x="262766" y="5686366"/>
            <a:ext cx="11504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050" dirty="0">
                <a:solidFill>
                  <a:schemeClr val="bg1"/>
                </a:solidFill>
                <a:latin typeface="Avenir Book" panose="02000503020000020003" pitchFamily="2" charset="0"/>
              </a:rPr>
              <a:t>Análise Exploratória</a:t>
            </a:r>
          </a:p>
        </p:txBody>
      </p:sp>
      <p:sp>
        <p:nvSpPr>
          <p:cNvPr id="37" name="Graphic 3">
            <a:extLst>
              <a:ext uri="{FF2B5EF4-FFF2-40B4-BE49-F238E27FC236}">
                <a16:creationId xmlns:a16="http://schemas.microsoft.com/office/drawing/2014/main" id="{196AB2B2-42C2-924A-9DE8-21CBC51EAA57}"/>
              </a:ext>
            </a:extLst>
          </p:cNvPr>
          <p:cNvSpPr/>
          <p:nvPr/>
        </p:nvSpPr>
        <p:spPr>
          <a:xfrm>
            <a:off x="6764222" y="4253178"/>
            <a:ext cx="1441747" cy="1747861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EBC9E0-0F71-994A-BF7C-53BB296F11A6}"/>
              </a:ext>
            </a:extLst>
          </p:cNvPr>
          <p:cNvSpPr txBox="1"/>
          <p:nvPr/>
        </p:nvSpPr>
        <p:spPr>
          <a:xfrm>
            <a:off x="6695559" y="4748354"/>
            <a:ext cx="16281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400" dirty="0">
                <a:solidFill>
                  <a:srgbClr val="BB8A35"/>
                </a:solidFill>
                <a:latin typeface="Avenir Book" panose="02000503020000020003" pitchFamily="2" charset="0"/>
              </a:rPr>
              <a:t>Realizar nova análise exploratória</a:t>
            </a:r>
            <a:endParaRPr lang="en-BR" sz="1600" dirty="0">
              <a:solidFill>
                <a:srgbClr val="BB8A35"/>
              </a:solidFill>
              <a:latin typeface="Avenir Book" panose="02000503020000020003" pitchFamily="2" charset="0"/>
            </a:endParaRPr>
          </a:p>
        </p:txBody>
      </p:sp>
      <p:sp>
        <p:nvSpPr>
          <p:cNvPr id="43" name="Graphic 3">
            <a:extLst>
              <a:ext uri="{FF2B5EF4-FFF2-40B4-BE49-F238E27FC236}">
                <a16:creationId xmlns:a16="http://schemas.microsoft.com/office/drawing/2014/main" id="{1A11E1F4-6E24-6449-B4B9-1AF4ABB31F45}"/>
              </a:ext>
            </a:extLst>
          </p:cNvPr>
          <p:cNvSpPr/>
          <p:nvPr/>
        </p:nvSpPr>
        <p:spPr>
          <a:xfrm>
            <a:off x="4299935" y="4269285"/>
            <a:ext cx="1441747" cy="1747861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 sz="14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7C0F24-EB1C-2743-AE74-B1F9FF801248}"/>
              </a:ext>
            </a:extLst>
          </p:cNvPr>
          <p:cNvSpPr txBox="1"/>
          <p:nvPr/>
        </p:nvSpPr>
        <p:spPr>
          <a:xfrm>
            <a:off x="4206730" y="4733660"/>
            <a:ext cx="1628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dirty="0">
                <a:solidFill>
                  <a:srgbClr val="BB8A35"/>
                </a:solidFill>
                <a:latin typeface="Avenir Book" panose="02000503020000020003" pitchFamily="2" charset="0"/>
              </a:rPr>
              <a:t>Importância de </a:t>
            </a:r>
          </a:p>
          <a:p>
            <a:pPr algn="ctr"/>
            <a:r>
              <a:rPr lang="en-BR" dirty="0">
                <a:solidFill>
                  <a:srgbClr val="BB8A35"/>
                </a:solidFill>
                <a:latin typeface="Avenir Book" panose="02000503020000020003" pitchFamily="2" charset="0"/>
              </a:rPr>
              <a:t>Variáveis</a:t>
            </a:r>
          </a:p>
        </p:txBody>
      </p:sp>
      <p:sp>
        <p:nvSpPr>
          <p:cNvPr id="47" name="Graphic 3">
            <a:extLst>
              <a:ext uri="{FF2B5EF4-FFF2-40B4-BE49-F238E27FC236}">
                <a16:creationId xmlns:a16="http://schemas.microsoft.com/office/drawing/2014/main" id="{DB847E22-9F48-E144-9BDC-F7B2E21A5F28}"/>
              </a:ext>
            </a:extLst>
          </p:cNvPr>
          <p:cNvSpPr/>
          <p:nvPr/>
        </p:nvSpPr>
        <p:spPr>
          <a:xfrm>
            <a:off x="289145" y="3642490"/>
            <a:ext cx="1207022" cy="1279262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rgbClr val="BB8A35"/>
          </a:solidFill>
          <a:ln w="28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 sz="10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8A87D-54BC-B14A-BA90-8A01BF0349C7}"/>
              </a:ext>
            </a:extLst>
          </p:cNvPr>
          <p:cNvSpPr txBox="1"/>
          <p:nvPr/>
        </p:nvSpPr>
        <p:spPr>
          <a:xfrm>
            <a:off x="318016" y="4155163"/>
            <a:ext cx="11504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050" dirty="0">
                <a:solidFill>
                  <a:schemeClr val="bg1"/>
                </a:solidFill>
                <a:latin typeface="Avenir Book" panose="02000503020000020003" pitchFamily="2" charset="0"/>
              </a:rPr>
              <a:t>Processamento</a:t>
            </a:r>
          </a:p>
        </p:txBody>
      </p:sp>
      <p:sp>
        <p:nvSpPr>
          <p:cNvPr id="51" name="Graphic 3">
            <a:extLst>
              <a:ext uri="{FF2B5EF4-FFF2-40B4-BE49-F238E27FC236}">
                <a16:creationId xmlns:a16="http://schemas.microsoft.com/office/drawing/2014/main" id="{058B690A-3411-104D-AB01-37E3B68A44DA}"/>
              </a:ext>
            </a:extLst>
          </p:cNvPr>
          <p:cNvSpPr/>
          <p:nvPr/>
        </p:nvSpPr>
        <p:spPr>
          <a:xfrm>
            <a:off x="5387747" y="2245278"/>
            <a:ext cx="1441747" cy="1747861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chemeClr val="bg1"/>
          </a:solidFill>
          <a:ln w="28525" cap="flat">
            <a:solidFill>
              <a:srgbClr val="BB8A35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45BB2F-B9C7-014B-90FE-D7F4EE7CBDD7}"/>
              </a:ext>
            </a:extLst>
          </p:cNvPr>
          <p:cNvSpPr txBox="1"/>
          <p:nvPr/>
        </p:nvSpPr>
        <p:spPr>
          <a:xfrm>
            <a:off x="5303601" y="2712029"/>
            <a:ext cx="16281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dirty="0">
                <a:solidFill>
                  <a:srgbClr val="BB8A35"/>
                </a:solidFill>
                <a:latin typeface="Avenir Book" panose="02000503020000020003" pitchFamily="2" charset="0"/>
              </a:rPr>
              <a:t>Comparação</a:t>
            </a:r>
          </a:p>
          <a:p>
            <a:pPr algn="ctr"/>
            <a:r>
              <a:rPr lang="en-BR" sz="2000" dirty="0">
                <a:solidFill>
                  <a:srgbClr val="BB8A35"/>
                </a:solidFill>
                <a:latin typeface="Avenir Book" panose="02000503020000020003" pitchFamily="2" charset="0"/>
              </a:rPr>
              <a:t>entre</a:t>
            </a:r>
          </a:p>
          <a:p>
            <a:pPr algn="ctr"/>
            <a:r>
              <a:rPr lang="en-BR" sz="2000" dirty="0">
                <a:solidFill>
                  <a:srgbClr val="BB8A35"/>
                </a:solidFill>
                <a:latin typeface="Avenir Book" panose="02000503020000020003" pitchFamily="2" charset="0"/>
              </a:rPr>
              <a:t>modelos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1BEDB05-6B04-7F45-AC28-C62512B8C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337" y="853347"/>
            <a:ext cx="430849" cy="497402"/>
          </a:xfrm>
          <a:prstGeom prst="rect">
            <a:avLst/>
          </a:prstGeom>
        </p:spPr>
      </p:pic>
      <p:sp>
        <p:nvSpPr>
          <p:cNvPr id="38" name="Graphic 3">
            <a:extLst>
              <a:ext uri="{FF2B5EF4-FFF2-40B4-BE49-F238E27FC236}">
                <a16:creationId xmlns:a16="http://schemas.microsoft.com/office/drawing/2014/main" id="{D6B6DF41-1EED-484C-9450-41ADA2019488}"/>
              </a:ext>
            </a:extLst>
          </p:cNvPr>
          <p:cNvSpPr/>
          <p:nvPr/>
        </p:nvSpPr>
        <p:spPr>
          <a:xfrm>
            <a:off x="291636" y="2132324"/>
            <a:ext cx="1207022" cy="1279262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rgbClr val="BB8A35"/>
          </a:solidFill>
          <a:ln w="28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 sz="105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296A35-FE5B-D44C-860B-F37D207CB317}"/>
              </a:ext>
            </a:extLst>
          </p:cNvPr>
          <p:cNvSpPr txBox="1"/>
          <p:nvPr/>
        </p:nvSpPr>
        <p:spPr>
          <a:xfrm>
            <a:off x="397914" y="2664029"/>
            <a:ext cx="1041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050" dirty="0">
                <a:solidFill>
                  <a:schemeClr val="bg1"/>
                </a:solidFill>
                <a:latin typeface="Avenir Book" panose="02000503020000020003" pitchFamily="2" charset="0"/>
              </a:rPr>
              <a:t>Modelagem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D65D2E-1045-7243-90D9-BF5F51AFCD09}"/>
              </a:ext>
            </a:extLst>
          </p:cNvPr>
          <p:cNvSpPr/>
          <p:nvPr/>
        </p:nvSpPr>
        <p:spPr>
          <a:xfrm>
            <a:off x="26418" y="1775881"/>
            <a:ext cx="1765751" cy="508211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41" name="Picture 40" descr="A picture containing website&#10;&#10;Description automatically generated">
            <a:extLst>
              <a:ext uri="{FF2B5EF4-FFF2-40B4-BE49-F238E27FC236}">
                <a16:creationId xmlns:a16="http://schemas.microsoft.com/office/drawing/2014/main" id="{E2C08809-0A39-624A-8E81-E4B8DF50D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857" y="851306"/>
            <a:ext cx="430849" cy="499443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50C977F-EB4A-AF4E-9053-63874348B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429" y="840854"/>
            <a:ext cx="430877" cy="499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1E66B-3169-B349-846C-2D382AFAB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734" y="797518"/>
            <a:ext cx="488983" cy="565047"/>
          </a:xfrm>
          <a:prstGeom prst="rect">
            <a:avLst/>
          </a:prstGeom>
        </p:spPr>
      </p:pic>
      <p:sp>
        <p:nvSpPr>
          <p:cNvPr id="42" name="Arc 41">
            <a:extLst>
              <a:ext uri="{FF2B5EF4-FFF2-40B4-BE49-F238E27FC236}">
                <a16:creationId xmlns:a16="http://schemas.microsoft.com/office/drawing/2014/main" id="{E47B0447-5956-9A47-A79B-E96DAE4A4D18}"/>
              </a:ext>
            </a:extLst>
          </p:cNvPr>
          <p:cNvSpPr/>
          <p:nvPr/>
        </p:nvSpPr>
        <p:spPr>
          <a:xfrm rot="18093043">
            <a:off x="1377325" y="1911413"/>
            <a:ext cx="557864" cy="955252"/>
          </a:xfrm>
          <a:prstGeom prst="arc">
            <a:avLst/>
          </a:prstGeom>
          <a:ln>
            <a:solidFill>
              <a:srgbClr val="2C1F5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06911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C334CFAF-607F-3A47-8CE2-C4FE7D7E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0" y="1981200"/>
            <a:ext cx="9512300" cy="2895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E0E752-32B4-F143-8D2F-AE6AB870207F}"/>
              </a:ext>
            </a:extLst>
          </p:cNvPr>
          <p:cNvSpPr txBox="1"/>
          <p:nvPr/>
        </p:nvSpPr>
        <p:spPr>
          <a:xfrm>
            <a:off x="302241" y="270714"/>
            <a:ext cx="4844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3600" dirty="0">
                <a:solidFill>
                  <a:srgbClr val="BB8A35"/>
                </a:solidFill>
                <a:latin typeface="Avenir Next" panose="020B0503020202020204" pitchFamily="34" charset="0"/>
              </a:rPr>
              <a:t>O </a:t>
            </a:r>
            <a:r>
              <a:rPr lang="en-BR" sz="3600">
                <a:solidFill>
                  <a:srgbClr val="BB8A35"/>
                </a:solidFill>
                <a:latin typeface="Avenir Next" panose="020B0503020202020204" pitchFamily="34" charset="0"/>
              </a:rPr>
              <a:t>PROCESSO LINEAR</a:t>
            </a:r>
            <a:endParaRPr lang="en-BR" sz="3600" dirty="0">
              <a:solidFill>
                <a:srgbClr val="BB8A35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834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3">
            <a:extLst>
              <a:ext uri="{FF2B5EF4-FFF2-40B4-BE49-F238E27FC236}">
                <a16:creationId xmlns:a16="http://schemas.microsoft.com/office/drawing/2014/main" id="{6034C200-0A38-8046-BCB4-5BC4C2542554}"/>
              </a:ext>
            </a:extLst>
          </p:cNvPr>
          <p:cNvSpPr/>
          <p:nvPr/>
        </p:nvSpPr>
        <p:spPr>
          <a:xfrm>
            <a:off x="8669793" y="896155"/>
            <a:ext cx="1141663" cy="1385058"/>
          </a:xfrm>
          <a:custGeom>
            <a:avLst/>
            <a:gdLst>
              <a:gd name="connsiteX0" fmla="*/ 570832 w 1141663"/>
              <a:gd name="connsiteY0" fmla="*/ 0 h 1385058"/>
              <a:gd name="connsiteX1" fmla="*/ 0 w 1141663"/>
              <a:gd name="connsiteY1" fmla="*/ 346514 h 1385058"/>
              <a:gd name="connsiteX2" fmla="*/ 0 w 1141663"/>
              <a:gd name="connsiteY2" fmla="*/ 1038545 h 1385058"/>
              <a:gd name="connsiteX3" fmla="*/ 570832 w 1141663"/>
              <a:gd name="connsiteY3" fmla="*/ 1385058 h 1385058"/>
              <a:gd name="connsiteX4" fmla="*/ 1141663 w 1141663"/>
              <a:gd name="connsiteY4" fmla="*/ 1038545 h 1385058"/>
              <a:gd name="connsiteX5" fmla="*/ 1141663 w 1141663"/>
              <a:gd name="connsiteY5" fmla="*/ 346514 h 1385058"/>
              <a:gd name="connsiteX6" fmla="*/ 570832 w 1141663"/>
              <a:gd name="connsiteY6" fmla="*/ 0 h 1385058"/>
              <a:gd name="connsiteX7" fmla="*/ 1094094 w 1141663"/>
              <a:gd name="connsiteY7" fmla="*/ 1009669 h 1385058"/>
              <a:gd name="connsiteX8" fmla="*/ 570832 w 1141663"/>
              <a:gd name="connsiteY8" fmla="*/ 1326310 h 1385058"/>
              <a:gd name="connsiteX9" fmla="*/ 47569 w 1141663"/>
              <a:gd name="connsiteY9" fmla="*/ 1009669 h 1385058"/>
              <a:gd name="connsiteX10" fmla="*/ 47569 w 1141663"/>
              <a:gd name="connsiteY10" fmla="*/ 375390 h 1385058"/>
              <a:gd name="connsiteX11" fmla="*/ 570832 w 1141663"/>
              <a:gd name="connsiteY11" fmla="*/ 57752 h 1385058"/>
              <a:gd name="connsiteX12" fmla="*/ 1094094 w 1141663"/>
              <a:gd name="connsiteY12" fmla="*/ 375390 h 1385058"/>
              <a:gd name="connsiteX13" fmla="*/ 1094094 w 1141663"/>
              <a:gd name="connsiteY13" fmla="*/ 1009669 h 138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41663" h="1385058">
                <a:moveTo>
                  <a:pt x="570832" y="0"/>
                </a:moveTo>
                <a:lnTo>
                  <a:pt x="0" y="346514"/>
                </a:lnTo>
                <a:lnTo>
                  <a:pt x="0" y="1038545"/>
                </a:lnTo>
                <a:lnTo>
                  <a:pt x="570832" y="1385058"/>
                </a:lnTo>
                <a:lnTo>
                  <a:pt x="1141663" y="1038545"/>
                </a:lnTo>
                <a:lnTo>
                  <a:pt x="1141663" y="346514"/>
                </a:lnTo>
                <a:lnTo>
                  <a:pt x="570832" y="0"/>
                </a:lnTo>
                <a:close/>
                <a:moveTo>
                  <a:pt x="1094094" y="1009669"/>
                </a:moveTo>
                <a:lnTo>
                  <a:pt x="570832" y="1326310"/>
                </a:lnTo>
                <a:lnTo>
                  <a:pt x="47569" y="1009669"/>
                </a:lnTo>
                <a:lnTo>
                  <a:pt x="47569" y="375390"/>
                </a:lnTo>
                <a:lnTo>
                  <a:pt x="570832" y="57752"/>
                </a:lnTo>
                <a:lnTo>
                  <a:pt x="1094094" y="375390"/>
                </a:lnTo>
                <a:lnTo>
                  <a:pt x="1094094" y="1009669"/>
                </a:lnTo>
                <a:close/>
              </a:path>
            </a:pathLst>
          </a:custGeom>
          <a:solidFill>
            <a:srgbClr val="000000"/>
          </a:solidFill>
          <a:ln w="38033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3" name="Graphic 3">
            <a:extLst>
              <a:ext uri="{FF2B5EF4-FFF2-40B4-BE49-F238E27FC236}">
                <a16:creationId xmlns:a16="http://schemas.microsoft.com/office/drawing/2014/main" id="{6034C200-0A38-8046-BCB4-5BC4C2542554}"/>
              </a:ext>
            </a:extLst>
          </p:cNvPr>
          <p:cNvSpPr/>
          <p:nvPr/>
        </p:nvSpPr>
        <p:spPr>
          <a:xfrm>
            <a:off x="7480561" y="3036971"/>
            <a:ext cx="1141663" cy="1384062"/>
          </a:xfrm>
          <a:custGeom>
            <a:avLst/>
            <a:gdLst>
              <a:gd name="connsiteX0" fmla="*/ 570832 w 1141663"/>
              <a:gd name="connsiteY0" fmla="*/ 0 h 1384062"/>
              <a:gd name="connsiteX1" fmla="*/ 0 w 1141663"/>
              <a:gd name="connsiteY1" fmla="*/ 346513 h 1384062"/>
              <a:gd name="connsiteX2" fmla="*/ 0 w 1141663"/>
              <a:gd name="connsiteY2" fmla="*/ 1038545 h 1384062"/>
              <a:gd name="connsiteX3" fmla="*/ 570832 w 1141663"/>
              <a:gd name="connsiteY3" fmla="*/ 1384063 h 1384062"/>
              <a:gd name="connsiteX4" fmla="*/ 1141663 w 1141663"/>
              <a:gd name="connsiteY4" fmla="*/ 1037549 h 1384062"/>
              <a:gd name="connsiteX5" fmla="*/ 1141663 w 1141663"/>
              <a:gd name="connsiteY5" fmla="*/ 345518 h 1384062"/>
              <a:gd name="connsiteX6" fmla="*/ 570832 w 1141663"/>
              <a:gd name="connsiteY6" fmla="*/ 0 h 1384062"/>
              <a:gd name="connsiteX7" fmla="*/ 1094094 w 1141663"/>
              <a:gd name="connsiteY7" fmla="*/ 1009669 h 1384062"/>
              <a:gd name="connsiteX8" fmla="*/ 570832 w 1141663"/>
              <a:gd name="connsiteY8" fmla="*/ 1326310 h 1384062"/>
              <a:gd name="connsiteX9" fmla="*/ 47569 w 1141663"/>
              <a:gd name="connsiteY9" fmla="*/ 1009669 h 1384062"/>
              <a:gd name="connsiteX10" fmla="*/ 47569 w 1141663"/>
              <a:gd name="connsiteY10" fmla="*/ 375390 h 1384062"/>
              <a:gd name="connsiteX11" fmla="*/ 570832 w 1141663"/>
              <a:gd name="connsiteY11" fmla="*/ 57752 h 1384062"/>
              <a:gd name="connsiteX12" fmla="*/ 1094094 w 1141663"/>
              <a:gd name="connsiteY12" fmla="*/ 375390 h 1384062"/>
              <a:gd name="connsiteX13" fmla="*/ 1094094 w 1141663"/>
              <a:gd name="connsiteY13" fmla="*/ 1009669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41663" h="1384062">
                <a:moveTo>
                  <a:pt x="570832" y="0"/>
                </a:moveTo>
                <a:lnTo>
                  <a:pt x="0" y="346513"/>
                </a:lnTo>
                <a:lnTo>
                  <a:pt x="0" y="1038545"/>
                </a:lnTo>
                <a:lnTo>
                  <a:pt x="570832" y="1384063"/>
                </a:lnTo>
                <a:lnTo>
                  <a:pt x="1141663" y="1037549"/>
                </a:lnTo>
                <a:lnTo>
                  <a:pt x="1141663" y="345518"/>
                </a:lnTo>
                <a:lnTo>
                  <a:pt x="570832" y="0"/>
                </a:lnTo>
                <a:close/>
                <a:moveTo>
                  <a:pt x="1094094" y="1009669"/>
                </a:moveTo>
                <a:lnTo>
                  <a:pt x="570832" y="1326310"/>
                </a:lnTo>
                <a:lnTo>
                  <a:pt x="47569" y="1009669"/>
                </a:lnTo>
                <a:lnTo>
                  <a:pt x="47569" y="375390"/>
                </a:lnTo>
                <a:lnTo>
                  <a:pt x="570832" y="57752"/>
                </a:lnTo>
                <a:lnTo>
                  <a:pt x="1094094" y="375390"/>
                </a:lnTo>
                <a:lnTo>
                  <a:pt x="1094094" y="1009669"/>
                </a:lnTo>
                <a:close/>
              </a:path>
            </a:pathLst>
          </a:custGeom>
          <a:solidFill>
            <a:srgbClr val="000000"/>
          </a:solidFill>
          <a:ln w="38033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6034C200-0A38-8046-BCB4-5BC4C2542554}"/>
              </a:ext>
            </a:extLst>
          </p:cNvPr>
          <p:cNvSpPr/>
          <p:nvPr/>
        </p:nvSpPr>
        <p:spPr>
          <a:xfrm>
            <a:off x="8669793" y="3036971"/>
            <a:ext cx="1141663" cy="1385058"/>
          </a:xfrm>
          <a:custGeom>
            <a:avLst/>
            <a:gdLst>
              <a:gd name="connsiteX0" fmla="*/ 570832 w 1141663"/>
              <a:gd name="connsiteY0" fmla="*/ 0 h 1385058"/>
              <a:gd name="connsiteX1" fmla="*/ 0 w 1141663"/>
              <a:gd name="connsiteY1" fmla="*/ 346513 h 1385058"/>
              <a:gd name="connsiteX2" fmla="*/ 0 w 1141663"/>
              <a:gd name="connsiteY2" fmla="*/ 1038545 h 1385058"/>
              <a:gd name="connsiteX3" fmla="*/ 570832 w 1141663"/>
              <a:gd name="connsiteY3" fmla="*/ 1385058 h 1385058"/>
              <a:gd name="connsiteX4" fmla="*/ 1141663 w 1141663"/>
              <a:gd name="connsiteY4" fmla="*/ 1038545 h 1385058"/>
              <a:gd name="connsiteX5" fmla="*/ 1141663 w 1141663"/>
              <a:gd name="connsiteY5" fmla="*/ 346513 h 1385058"/>
              <a:gd name="connsiteX6" fmla="*/ 570832 w 1141663"/>
              <a:gd name="connsiteY6" fmla="*/ 0 h 1385058"/>
              <a:gd name="connsiteX7" fmla="*/ 1094094 w 1141663"/>
              <a:gd name="connsiteY7" fmla="*/ 1009669 h 1385058"/>
              <a:gd name="connsiteX8" fmla="*/ 570832 w 1141663"/>
              <a:gd name="connsiteY8" fmla="*/ 1326310 h 1385058"/>
              <a:gd name="connsiteX9" fmla="*/ 47569 w 1141663"/>
              <a:gd name="connsiteY9" fmla="*/ 1009669 h 1385058"/>
              <a:gd name="connsiteX10" fmla="*/ 47569 w 1141663"/>
              <a:gd name="connsiteY10" fmla="*/ 375390 h 1385058"/>
              <a:gd name="connsiteX11" fmla="*/ 570832 w 1141663"/>
              <a:gd name="connsiteY11" fmla="*/ 57752 h 1385058"/>
              <a:gd name="connsiteX12" fmla="*/ 1094094 w 1141663"/>
              <a:gd name="connsiteY12" fmla="*/ 375390 h 1385058"/>
              <a:gd name="connsiteX13" fmla="*/ 1094094 w 1141663"/>
              <a:gd name="connsiteY13" fmla="*/ 1009669 h 138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41663" h="1385058">
                <a:moveTo>
                  <a:pt x="570832" y="0"/>
                </a:moveTo>
                <a:lnTo>
                  <a:pt x="0" y="346513"/>
                </a:lnTo>
                <a:lnTo>
                  <a:pt x="0" y="1038545"/>
                </a:lnTo>
                <a:lnTo>
                  <a:pt x="570832" y="1385058"/>
                </a:lnTo>
                <a:lnTo>
                  <a:pt x="1141663" y="1038545"/>
                </a:lnTo>
                <a:lnTo>
                  <a:pt x="1141663" y="346513"/>
                </a:lnTo>
                <a:lnTo>
                  <a:pt x="570832" y="0"/>
                </a:lnTo>
                <a:close/>
                <a:moveTo>
                  <a:pt x="1094094" y="1009669"/>
                </a:moveTo>
                <a:lnTo>
                  <a:pt x="570832" y="1326310"/>
                </a:lnTo>
                <a:lnTo>
                  <a:pt x="47569" y="1009669"/>
                </a:lnTo>
                <a:lnTo>
                  <a:pt x="47569" y="375390"/>
                </a:lnTo>
                <a:lnTo>
                  <a:pt x="570832" y="57752"/>
                </a:lnTo>
                <a:lnTo>
                  <a:pt x="1094094" y="375390"/>
                </a:lnTo>
                <a:lnTo>
                  <a:pt x="1094094" y="1009669"/>
                </a:lnTo>
                <a:close/>
              </a:path>
            </a:pathLst>
          </a:custGeom>
          <a:solidFill>
            <a:srgbClr val="000000"/>
          </a:solidFill>
          <a:ln w="38033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6034C200-0A38-8046-BCB4-5BC4C2542554}"/>
              </a:ext>
            </a:extLst>
          </p:cNvPr>
          <p:cNvSpPr/>
          <p:nvPr/>
        </p:nvSpPr>
        <p:spPr>
          <a:xfrm>
            <a:off x="9859025" y="5177787"/>
            <a:ext cx="1141663" cy="1385057"/>
          </a:xfrm>
          <a:custGeom>
            <a:avLst/>
            <a:gdLst>
              <a:gd name="connsiteX0" fmla="*/ 570832 w 1141663"/>
              <a:gd name="connsiteY0" fmla="*/ 0 h 1385057"/>
              <a:gd name="connsiteX1" fmla="*/ 0 w 1141663"/>
              <a:gd name="connsiteY1" fmla="*/ 346513 h 1385057"/>
              <a:gd name="connsiteX2" fmla="*/ 0 w 1141663"/>
              <a:gd name="connsiteY2" fmla="*/ 1038545 h 1385057"/>
              <a:gd name="connsiteX3" fmla="*/ 570832 w 1141663"/>
              <a:gd name="connsiteY3" fmla="*/ 1385058 h 1385057"/>
              <a:gd name="connsiteX4" fmla="*/ 1141663 w 1141663"/>
              <a:gd name="connsiteY4" fmla="*/ 1038545 h 1385057"/>
              <a:gd name="connsiteX5" fmla="*/ 1141663 w 1141663"/>
              <a:gd name="connsiteY5" fmla="*/ 346513 h 1385057"/>
              <a:gd name="connsiteX6" fmla="*/ 570832 w 1141663"/>
              <a:gd name="connsiteY6" fmla="*/ 0 h 1385057"/>
              <a:gd name="connsiteX7" fmla="*/ 1094094 w 1141663"/>
              <a:gd name="connsiteY7" fmla="*/ 1009669 h 1385057"/>
              <a:gd name="connsiteX8" fmla="*/ 570832 w 1141663"/>
              <a:gd name="connsiteY8" fmla="*/ 1326310 h 1385057"/>
              <a:gd name="connsiteX9" fmla="*/ 47569 w 1141663"/>
              <a:gd name="connsiteY9" fmla="*/ 1009669 h 1385057"/>
              <a:gd name="connsiteX10" fmla="*/ 47569 w 1141663"/>
              <a:gd name="connsiteY10" fmla="*/ 375390 h 1385057"/>
              <a:gd name="connsiteX11" fmla="*/ 570832 w 1141663"/>
              <a:gd name="connsiteY11" fmla="*/ 57752 h 1385057"/>
              <a:gd name="connsiteX12" fmla="*/ 1094094 w 1141663"/>
              <a:gd name="connsiteY12" fmla="*/ 375390 h 1385057"/>
              <a:gd name="connsiteX13" fmla="*/ 1094094 w 1141663"/>
              <a:gd name="connsiteY13" fmla="*/ 1009669 h 13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41663" h="1385057">
                <a:moveTo>
                  <a:pt x="570832" y="0"/>
                </a:moveTo>
                <a:lnTo>
                  <a:pt x="0" y="346513"/>
                </a:lnTo>
                <a:lnTo>
                  <a:pt x="0" y="1038545"/>
                </a:lnTo>
                <a:lnTo>
                  <a:pt x="570832" y="1385058"/>
                </a:lnTo>
                <a:lnTo>
                  <a:pt x="1141663" y="1038545"/>
                </a:lnTo>
                <a:lnTo>
                  <a:pt x="1141663" y="346513"/>
                </a:lnTo>
                <a:lnTo>
                  <a:pt x="570832" y="0"/>
                </a:lnTo>
                <a:close/>
                <a:moveTo>
                  <a:pt x="1094094" y="1009669"/>
                </a:moveTo>
                <a:lnTo>
                  <a:pt x="570832" y="1326310"/>
                </a:lnTo>
                <a:lnTo>
                  <a:pt x="47569" y="1009669"/>
                </a:lnTo>
                <a:lnTo>
                  <a:pt x="47569" y="375390"/>
                </a:lnTo>
                <a:lnTo>
                  <a:pt x="570832" y="57752"/>
                </a:lnTo>
                <a:lnTo>
                  <a:pt x="1094094" y="375390"/>
                </a:lnTo>
                <a:lnTo>
                  <a:pt x="1094094" y="1009669"/>
                </a:lnTo>
                <a:close/>
              </a:path>
            </a:pathLst>
          </a:custGeom>
          <a:solidFill>
            <a:srgbClr val="000000"/>
          </a:solidFill>
          <a:ln w="38033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6034C200-0A38-8046-BCB4-5BC4C2542554}"/>
              </a:ext>
            </a:extLst>
          </p:cNvPr>
          <p:cNvSpPr/>
          <p:nvPr/>
        </p:nvSpPr>
        <p:spPr>
          <a:xfrm>
            <a:off x="11048258" y="5177787"/>
            <a:ext cx="1141663" cy="1385057"/>
          </a:xfrm>
          <a:custGeom>
            <a:avLst/>
            <a:gdLst>
              <a:gd name="connsiteX0" fmla="*/ 570832 w 1141663"/>
              <a:gd name="connsiteY0" fmla="*/ 0 h 1385057"/>
              <a:gd name="connsiteX1" fmla="*/ 0 w 1141663"/>
              <a:gd name="connsiteY1" fmla="*/ 346513 h 1385057"/>
              <a:gd name="connsiteX2" fmla="*/ 0 w 1141663"/>
              <a:gd name="connsiteY2" fmla="*/ 1038545 h 1385057"/>
              <a:gd name="connsiteX3" fmla="*/ 570832 w 1141663"/>
              <a:gd name="connsiteY3" fmla="*/ 1385058 h 1385057"/>
              <a:gd name="connsiteX4" fmla="*/ 1141663 w 1141663"/>
              <a:gd name="connsiteY4" fmla="*/ 1038545 h 1385057"/>
              <a:gd name="connsiteX5" fmla="*/ 1141663 w 1141663"/>
              <a:gd name="connsiteY5" fmla="*/ 346513 h 1385057"/>
              <a:gd name="connsiteX6" fmla="*/ 570832 w 1141663"/>
              <a:gd name="connsiteY6" fmla="*/ 0 h 1385057"/>
              <a:gd name="connsiteX7" fmla="*/ 1094094 w 1141663"/>
              <a:gd name="connsiteY7" fmla="*/ 1009669 h 1385057"/>
              <a:gd name="connsiteX8" fmla="*/ 570832 w 1141663"/>
              <a:gd name="connsiteY8" fmla="*/ 1326310 h 1385057"/>
              <a:gd name="connsiteX9" fmla="*/ 47569 w 1141663"/>
              <a:gd name="connsiteY9" fmla="*/ 1009669 h 1385057"/>
              <a:gd name="connsiteX10" fmla="*/ 47569 w 1141663"/>
              <a:gd name="connsiteY10" fmla="*/ 375390 h 1385057"/>
              <a:gd name="connsiteX11" fmla="*/ 570832 w 1141663"/>
              <a:gd name="connsiteY11" fmla="*/ 57752 h 1385057"/>
              <a:gd name="connsiteX12" fmla="*/ 1094094 w 1141663"/>
              <a:gd name="connsiteY12" fmla="*/ 375390 h 1385057"/>
              <a:gd name="connsiteX13" fmla="*/ 1094094 w 1141663"/>
              <a:gd name="connsiteY13" fmla="*/ 1009669 h 13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41663" h="1385057">
                <a:moveTo>
                  <a:pt x="570832" y="0"/>
                </a:moveTo>
                <a:lnTo>
                  <a:pt x="0" y="346513"/>
                </a:lnTo>
                <a:lnTo>
                  <a:pt x="0" y="1038545"/>
                </a:lnTo>
                <a:lnTo>
                  <a:pt x="570832" y="1385058"/>
                </a:lnTo>
                <a:lnTo>
                  <a:pt x="1141663" y="1038545"/>
                </a:lnTo>
                <a:lnTo>
                  <a:pt x="1141663" y="346513"/>
                </a:lnTo>
                <a:lnTo>
                  <a:pt x="570832" y="0"/>
                </a:lnTo>
                <a:close/>
                <a:moveTo>
                  <a:pt x="1094094" y="1009669"/>
                </a:moveTo>
                <a:lnTo>
                  <a:pt x="570832" y="1326310"/>
                </a:lnTo>
                <a:lnTo>
                  <a:pt x="47569" y="1009669"/>
                </a:lnTo>
                <a:lnTo>
                  <a:pt x="47569" y="375390"/>
                </a:lnTo>
                <a:lnTo>
                  <a:pt x="570832" y="57752"/>
                </a:lnTo>
                <a:lnTo>
                  <a:pt x="1094094" y="375390"/>
                </a:lnTo>
                <a:lnTo>
                  <a:pt x="1094094" y="1009669"/>
                </a:lnTo>
                <a:close/>
              </a:path>
            </a:pathLst>
          </a:custGeom>
          <a:solidFill>
            <a:srgbClr val="000000"/>
          </a:solidFill>
          <a:ln w="38033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6034C200-0A38-8046-BCB4-5BC4C2542554}"/>
              </a:ext>
            </a:extLst>
          </p:cNvPr>
          <p:cNvSpPr/>
          <p:nvPr/>
        </p:nvSpPr>
        <p:spPr>
          <a:xfrm>
            <a:off x="8070420" y="1966563"/>
            <a:ext cx="1141663" cy="1384062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rgbClr val="BB8A35"/>
          </a:solidFill>
          <a:ln w="28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6034C200-0A38-8046-BCB4-5BC4C2542554}"/>
              </a:ext>
            </a:extLst>
          </p:cNvPr>
          <p:cNvSpPr/>
          <p:nvPr/>
        </p:nvSpPr>
        <p:spPr>
          <a:xfrm>
            <a:off x="9259652" y="1966563"/>
            <a:ext cx="1141663" cy="1385058"/>
          </a:xfrm>
          <a:custGeom>
            <a:avLst/>
            <a:gdLst>
              <a:gd name="connsiteX0" fmla="*/ 570832 w 1141663"/>
              <a:gd name="connsiteY0" fmla="*/ 0 h 1385058"/>
              <a:gd name="connsiteX1" fmla="*/ 0 w 1141663"/>
              <a:gd name="connsiteY1" fmla="*/ 346514 h 1385058"/>
              <a:gd name="connsiteX2" fmla="*/ 0 w 1141663"/>
              <a:gd name="connsiteY2" fmla="*/ 1038545 h 1385058"/>
              <a:gd name="connsiteX3" fmla="*/ 570832 w 1141663"/>
              <a:gd name="connsiteY3" fmla="*/ 1385058 h 1385058"/>
              <a:gd name="connsiteX4" fmla="*/ 1141663 w 1141663"/>
              <a:gd name="connsiteY4" fmla="*/ 1038545 h 1385058"/>
              <a:gd name="connsiteX5" fmla="*/ 1141663 w 1141663"/>
              <a:gd name="connsiteY5" fmla="*/ 346514 h 1385058"/>
              <a:gd name="connsiteX6" fmla="*/ 570832 w 1141663"/>
              <a:gd name="connsiteY6" fmla="*/ 0 h 1385058"/>
              <a:gd name="connsiteX7" fmla="*/ 1094094 w 1141663"/>
              <a:gd name="connsiteY7" fmla="*/ 1009669 h 1385058"/>
              <a:gd name="connsiteX8" fmla="*/ 570832 w 1141663"/>
              <a:gd name="connsiteY8" fmla="*/ 1326310 h 1385058"/>
              <a:gd name="connsiteX9" fmla="*/ 47569 w 1141663"/>
              <a:gd name="connsiteY9" fmla="*/ 1009669 h 1385058"/>
              <a:gd name="connsiteX10" fmla="*/ 47569 w 1141663"/>
              <a:gd name="connsiteY10" fmla="*/ 375390 h 1385058"/>
              <a:gd name="connsiteX11" fmla="*/ 570832 w 1141663"/>
              <a:gd name="connsiteY11" fmla="*/ 57752 h 1385058"/>
              <a:gd name="connsiteX12" fmla="*/ 1094094 w 1141663"/>
              <a:gd name="connsiteY12" fmla="*/ 375390 h 1385058"/>
              <a:gd name="connsiteX13" fmla="*/ 1094094 w 1141663"/>
              <a:gd name="connsiteY13" fmla="*/ 1009669 h 138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41663" h="1385058">
                <a:moveTo>
                  <a:pt x="570832" y="0"/>
                </a:moveTo>
                <a:lnTo>
                  <a:pt x="0" y="346514"/>
                </a:lnTo>
                <a:lnTo>
                  <a:pt x="0" y="1038545"/>
                </a:lnTo>
                <a:lnTo>
                  <a:pt x="570832" y="1385058"/>
                </a:lnTo>
                <a:lnTo>
                  <a:pt x="1141663" y="1038545"/>
                </a:lnTo>
                <a:lnTo>
                  <a:pt x="1141663" y="346514"/>
                </a:lnTo>
                <a:lnTo>
                  <a:pt x="570832" y="0"/>
                </a:lnTo>
                <a:close/>
                <a:moveTo>
                  <a:pt x="1094094" y="1009669"/>
                </a:moveTo>
                <a:lnTo>
                  <a:pt x="570832" y="1326310"/>
                </a:lnTo>
                <a:lnTo>
                  <a:pt x="47569" y="1009669"/>
                </a:lnTo>
                <a:lnTo>
                  <a:pt x="47569" y="375390"/>
                </a:lnTo>
                <a:lnTo>
                  <a:pt x="570832" y="57752"/>
                </a:lnTo>
                <a:lnTo>
                  <a:pt x="1094094" y="375390"/>
                </a:lnTo>
                <a:lnTo>
                  <a:pt x="1094094" y="1009669"/>
                </a:lnTo>
                <a:close/>
              </a:path>
            </a:pathLst>
          </a:custGeom>
          <a:solidFill>
            <a:srgbClr val="000000"/>
          </a:solidFill>
          <a:ln w="38033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6034C200-0A38-8046-BCB4-5BC4C2542554}"/>
              </a:ext>
            </a:extLst>
          </p:cNvPr>
          <p:cNvSpPr/>
          <p:nvPr/>
        </p:nvSpPr>
        <p:spPr>
          <a:xfrm>
            <a:off x="9259652" y="4107379"/>
            <a:ext cx="1141663" cy="1385057"/>
          </a:xfrm>
          <a:custGeom>
            <a:avLst/>
            <a:gdLst>
              <a:gd name="connsiteX0" fmla="*/ 570832 w 1141663"/>
              <a:gd name="connsiteY0" fmla="*/ 0 h 1385057"/>
              <a:gd name="connsiteX1" fmla="*/ 0 w 1141663"/>
              <a:gd name="connsiteY1" fmla="*/ 346513 h 1385057"/>
              <a:gd name="connsiteX2" fmla="*/ 0 w 1141663"/>
              <a:gd name="connsiteY2" fmla="*/ 1038545 h 1385057"/>
              <a:gd name="connsiteX3" fmla="*/ 570832 w 1141663"/>
              <a:gd name="connsiteY3" fmla="*/ 1385058 h 1385057"/>
              <a:gd name="connsiteX4" fmla="*/ 1141663 w 1141663"/>
              <a:gd name="connsiteY4" fmla="*/ 1038545 h 1385057"/>
              <a:gd name="connsiteX5" fmla="*/ 1141663 w 1141663"/>
              <a:gd name="connsiteY5" fmla="*/ 346513 h 1385057"/>
              <a:gd name="connsiteX6" fmla="*/ 570832 w 1141663"/>
              <a:gd name="connsiteY6" fmla="*/ 0 h 1385057"/>
              <a:gd name="connsiteX7" fmla="*/ 1094094 w 1141663"/>
              <a:gd name="connsiteY7" fmla="*/ 1009669 h 1385057"/>
              <a:gd name="connsiteX8" fmla="*/ 570832 w 1141663"/>
              <a:gd name="connsiteY8" fmla="*/ 1326310 h 1385057"/>
              <a:gd name="connsiteX9" fmla="*/ 47569 w 1141663"/>
              <a:gd name="connsiteY9" fmla="*/ 1009669 h 1385057"/>
              <a:gd name="connsiteX10" fmla="*/ 47569 w 1141663"/>
              <a:gd name="connsiteY10" fmla="*/ 375390 h 1385057"/>
              <a:gd name="connsiteX11" fmla="*/ 570832 w 1141663"/>
              <a:gd name="connsiteY11" fmla="*/ 57752 h 1385057"/>
              <a:gd name="connsiteX12" fmla="*/ 1094094 w 1141663"/>
              <a:gd name="connsiteY12" fmla="*/ 375390 h 1385057"/>
              <a:gd name="connsiteX13" fmla="*/ 1094094 w 1141663"/>
              <a:gd name="connsiteY13" fmla="*/ 1009669 h 13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41663" h="1385057">
                <a:moveTo>
                  <a:pt x="570832" y="0"/>
                </a:moveTo>
                <a:lnTo>
                  <a:pt x="0" y="346513"/>
                </a:lnTo>
                <a:lnTo>
                  <a:pt x="0" y="1038545"/>
                </a:lnTo>
                <a:lnTo>
                  <a:pt x="570832" y="1385058"/>
                </a:lnTo>
                <a:lnTo>
                  <a:pt x="1141663" y="1038545"/>
                </a:lnTo>
                <a:lnTo>
                  <a:pt x="1141663" y="346513"/>
                </a:lnTo>
                <a:lnTo>
                  <a:pt x="570832" y="0"/>
                </a:lnTo>
                <a:close/>
                <a:moveTo>
                  <a:pt x="1094094" y="1009669"/>
                </a:moveTo>
                <a:lnTo>
                  <a:pt x="570832" y="1326310"/>
                </a:lnTo>
                <a:lnTo>
                  <a:pt x="47569" y="1009669"/>
                </a:lnTo>
                <a:lnTo>
                  <a:pt x="47569" y="375390"/>
                </a:lnTo>
                <a:lnTo>
                  <a:pt x="570832" y="57752"/>
                </a:lnTo>
                <a:lnTo>
                  <a:pt x="1094094" y="375390"/>
                </a:lnTo>
                <a:lnTo>
                  <a:pt x="1094094" y="1009669"/>
                </a:lnTo>
                <a:close/>
              </a:path>
            </a:pathLst>
          </a:custGeom>
          <a:solidFill>
            <a:srgbClr val="000000"/>
          </a:solidFill>
          <a:ln w="38033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11" name="Graphic 3">
            <a:extLst>
              <a:ext uri="{FF2B5EF4-FFF2-40B4-BE49-F238E27FC236}">
                <a16:creationId xmlns:a16="http://schemas.microsoft.com/office/drawing/2014/main" id="{6034C200-0A38-8046-BCB4-5BC4C2542554}"/>
              </a:ext>
            </a:extLst>
          </p:cNvPr>
          <p:cNvSpPr/>
          <p:nvPr/>
        </p:nvSpPr>
        <p:spPr>
          <a:xfrm>
            <a:off x="10448885" y="4107379"/>
            <a:ext cx="1141663" cy="1384062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rgbClr val="BB8A35"/>
          </a:solidFill>
          <a:ln w="28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12" name="Graphic 3">
            <a:extLst>
              <a:ext uri="{FF2B5EF4-FFF2-40B4-BE49-F238E27FC236}">
                <a16:creationId xmlns:a16="http://schemas.microsoft.com/office/drawing/2014/main" id="{6034C200-0A38-8046-BCB4-5BC4C2542554}"/>
              </a:ext>
            </a:extLst>
          </p:cNvPr>
          <p:cNvSpPr/>
          <p:nvPr/>
        </p:nvSpPr>
        <p:spPr>
          <a:xfrm>
            <a:off x="8070420" y="-174252"/>
            <a:ext cx="1141663" cy="1384062"/>
          </a:xfrm>
          <a:custGeom>
            <a:avLst/>
            <a:gdLst>
              <a:gd name="connsiteX0" fmla="*/ 1141663 w 1141663"/>
              <a:gd name="connsiteY0" fmla="*/ 1038545 h 1384062"/>
              <a:gd name="connsiteX1" fmla="*/ 1141663 w 1141663"/>
              <a:gd name="connsiteY1" fmla="*/ 345518 h 1384062"/>
              <a:gd name="connsiteX2" fmla="*/ 570832 w 1141663"/>
              <a:gd name="connsiteY2" fmla="*/ 0 h 1384062"/>
              <a:gd name="connsiteX3" fmla="*/ 0 w 1141663"/>
              <a:gd name="connsiteY3" fmla="*/ 345518 h 1384062"/>
              <a:gd name="connsiteX4" fmla="*/ 0 w 1141663"/>
              <a:gd name="connsiteY4" fmla="*/ 1038545 h 1384062"/>
              <a:gd name="connsiteX5" fmla="*/ 570832 w 1141663"/>
              <a:gd name="connsiteY5" fmla="*/ 1384063 h 138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663" h="1384062">
                <a:moveTo>
                  <a:pt x="1141663" y="1038545"/>
                </a:moveTo>
                <a:lnTo>
                  <a:pt x="1141663" y="345518"/>
                </a:lnTo>
                <a:lnTo>
                  <a:pt x="570832" y="0"/>
                </a:lnTo>
                <a:lnTo>
                  <a:pt x="0" y="345518"/>
                </a:lnTo>
                <a:lnTo>
                  <a:pt x="0" y="1038545"/>
                </a:lnTo>
                <a:lnTo>
                  <a:pt x="570832" y="1384063"/>
                </a:lnTo>
                <a:close/>
              </a:path>
            </a:pathLst>
          </a:custGeom>
          <a:solidFill>
            <a:srgbClr val="BB8A35"/>
          </a:solidFill>
          <a:ln w="28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034C200-0A38-8046-BCB4-5BC4C2542554}"/>
              </a:ext>
            </a:extLst>
          </p:cNvPr>
          <p:cNvSpPr/>
          <p:nvPr/>
        </p:nvSpPr>
        <p:spPr>
          <a:xfrm>
            <a:off x="10448885" y="6248195"/>
            <a:ext cx="1141663" cy="622330"/>
          </a:xfrm>
          <a:custGeom>
            <a:avLst/>
            <a:gdLst>
              <a:gd name="connsiteX0" fmla="*/ 1141663 w 1141663"/>
              <a:gd name="connsiteY0" fmla="*/ 345518 h 622330"/>
              <a:gd name="connsiteX1" fmla="*/ 570832 w 1141663"/>
              <a:gd name="connsiteY1" fmla="*/ 0 h 622330"/>
              <a:gd name="connsiteX2" fmla="*/ 0 w 1141663"/>
              <a:gd name="connsiteY2" fmla="*/ 345518 h 622330"/>
              <a:gd name="connsiteX3" fmla="*/ 0 w 1141663"/>
              <a:gd name="connsiteY3" fmla="*/ 622330 h 622330"/>
              <a:gd name="connsiteX4" fmla="*/ 1141663 w 1141663"/>
              <a:gd name="connsiteY4" fmla="*/ 622330 h 622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663" h="622330">
                <a:moveTo>
                  <a:pt x="1141663" y="345518"/>
                </a:moveTo>
                <a:lnTo>
                  <a:pt x="570832" y="0"/>
                </a:lnTo>
                <a:lnTo>
                  <a:pt x="0" y="345518"/>
                </a:lnTo>
                <a:lnTo>
                  <a:pt x="0" y="622330"/>
                </a:lnTo>
                <a:lnTo>
                  <a:pt x="1141663" y="622330"/>
                </a:lnTo>
                <a:close/>
              </a:path>
            </a:pathLst>
          </a:custGeom>
          <a:solidFill>
            <a:srgbClr val="BB8A35"/>
          </a:solidFill>
          <a:ln w="28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D080AC-5F52-224E-9689-B7A1117881B3}"/>
              </a:ext>
            </a:extLst>
          </p:cNvPr>
          <p:cNvSpPr txBox="1"/>
          <p:nvPr/>
        </p:nvSpPr>
        <p:spPr>
          <a:xfrm>
            <a:off x="4156100" y="1759763"/>
            <a:ext cx="2705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400" dirty="0">
                <a:solidFill>
                  <a:srgbClr val="624F4B"/>
                </a:solidFill>
                <a:latin typeface="Avenir Next" panose="020B0503020202020204" pitchFamily="34" charset="0"/>
              </a:rPr>
              <a:t>in/vivianesanchez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02CA81-86C8-1347-AE7E-30652A85FC28}"/>
              </a:ext>
            </a:extLst>
          </p:cNvPr>
          <p:cNvSpPr txBox="1"/>
          <p:nvPr/>
        </p:nvSpPr>
        <p:spPr>
          <a:xfrm>
            <a:off x="300038" y="260350"/>
            <a:ext cx="2434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3600" dirty="0">
                <a:solidFill>
                  <a:srgbClr val="BB8A35"/>
                </a:solidFill>
                <a:latin typeface="Avenir Next" panose="020B0503020202020204" pitchFamily="34" charset="0"/>
              </a:rPr>
              <a:t>CONTATO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252FDE-EE86-E742-BD22-A11CA5921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38" y="1737270"/>
            <a:ext cx="506652" cy="5066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BC2F08-C7F0-2E4B-A784-BA20760DD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399603" y="2778077"/>
            <a:ext cx="637721" cy="6377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65030E-3290-5248-A0C2-E67D492262C1}"/>
              </a:ext>
            </a:extLst>
          </p:cNvPr>
          <p:cNvSpPr txBox="1"/>
          <p:nvPr/>
        </p:nvSpPr>
        <p:spPr>
          <a:xfrm>
            <a:off x="4084894" y="2890499"/>
            <a:ext cx="186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400" dirty="0">
                <a:solidFill>
                  <a:srgbClr val="624F4B"/>
                </a:solidFill>
                <a:latin typeface="Avenir Next" panose="020B0503020202020204" pitchFamily="34" charset="0"/>
              </a:rPr>
              <a:t>sanchezvivi</a:t>
            </a:r>
          </a:p>
        </p:txBody>
      </p:sp>
      <p:pic>
        <p:nvPicPr>
          <p:cNvPr id="20" name="Picture 19" descr="A picture containing outdoor, person, ground&#10;&#10;Description automatically generated">
            <a:extLst>
              <a:ext uri="{FF2B5EF4-FFF2-40B4-BE49-F238E27FC236}">
                <a16:creationId xmlns:a16="http://schemas.microsoft.com/office/drawing/2014/main" id="{EBACA3DB-0F0F-B449-9F59-BBCE317DA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00" y="1452760"/>
            <a:ext cx="22860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B834FFF4-C0C1-2048-93FB-754BACFD9C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046"/>
          <a:stretch/>
        </p:blipFill>
        <p:spPr>
          <a:xfrm>
            <a:off x="410863" y="4547592"/>
            <a:ext cx="2050059" cy="170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9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2048</TotalTime>
  <Words>160</Words>
  <Application>Microsoft Macintosh PowerPoint</Application>
  <PresentationFormat>Widescreen</PresentationFormat>
  <Paragraphs>99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Book</vt:lpstr>
      <vt:lpstr>Avenir Next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Viviane Sanchez</dc:creator>
  <cp:lastModifiedBy>Viviane Sanchez</cp:lastModifiedBy>
  <cp:revision>35</cp:revision>
  <dcterms:created xsi:type="dcterms:W3CDTF">2021-04-21T17:46:09Z</dcterms:created>
  <dcterms:modified xsi:type="dcterms:W3CDTF">2021-05-22T16:49:19Z</dcterms:modified>
</cp:coreProperties>
</file>